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45" d="100"/>
          <a:sy n="145" d="100"/>
        </p:scale>
        <p:origin x="-592" y="-1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366933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Kyle - We are VitaLink, a new approach to patient-doctor communication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Ashley</a:t>
            </a:r>
          </a:p>
          <a:p>
            <a:pPr lvl="0" rtl="0">
              <a:spcBef>
                <a:spcPts val="0"/>
              </a:spcBef>
              <a:buNone/>
            </a:pPr>
            <a:endParaRPr/>
          </a:p>
          <a:p>
            <a:pPr lvl="0" rtl="0">
              <a:spcBef>
                <a:spcPts val="0"/>
              </a:spcBef>
              <a:buNone/>
            </a:pPr>
            <a:r>
              <a:rPr lang="en"/>
              <a:t>We thought of the patients throughout this process. But we have to accommodate the doctor. If our product is an inconvenience to use by the doctors, VitaLink will not be utilized. The implications results in communication and treatments being inefficiently and communication is not being improved.</a:t>
            </a:r>
          </a:p>
          <a:p>
            <a:pPr lvl="0" rtl="0">
              <a:spcBef>
                <a:spcPts val="0"/>
              </a:spcBef>
              <a:buNone/>
            </a:pPr>
            <a:endParaRPr/>
          </a:p>
          <a:p>
            <a:pPr lvl="0">
              <a:spcBef>
                <a:spcPts val="0"/>
              </a:spcBef>
              <a:buNone/>
            </a:pPr>
            <a:r>
              <a:rPr lang="en"/>
              <a:t>In order to mitigate that problem, we want to reduce the effort required to create a treatment. Doctors will be able to select templates for specific treatment, and edit them according to the patient’s needs. In addition, this treatment plans will be part of a bigger community of doctors. Doctors will be able to create and share treatment plans, that other doctors can view and accomadate to their patient’s needs.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Clr>
                <a:schemeClr val="dk1"/>
              </a:buClr>
              <a:buSzPct val="36666"/>
              <a:buFont typeface="Arial"/>
              <a:buNone/>
            </a:pPr>
            <a:r>
              <a:rPr lang="en" sz="3000">
                <a:solidFill>
                  <a:schemeClr val="dk1"/>
                </a:solidFill>
              </a:rPr>
              <a:t>Kyle:</a:t>
            </a:r>
          </a:p>
          <a:p>
            <a:pPr marL="457200" lvl="0" indent="-419100" rtl="0">
              <a:spcBef>
                <a:spcPts val="600"/>
              </a:spcBef>
              <a:buClr>
                <a:schemeClr val="dk1"/>
              </a:buClr>
              <a:buSzPct val="100000"/>
              <a:buChar char="-"/>
            </a:pPr>
            <a:r>
              <a:rPr lang="en" sz="3000">
                <a:solidFill>
                  <a:schemeClr val="dk1"/>
                </a:solidFill>
              </a:rPr>
              <a:t>Investigate Security Implications</a:t>
            </a:r>
          </a:p>
          <a:p>
            <a:pPr marL="457200" lvl="0" indent="-419100">
              <a:spcBef>
                <a:spcPts val="600"/>
              </a:spcBef>
              <a:buClr>
                <a:schemeClr val="dk1"/>
              </a:buClr>
              <a:buSzPct val="100000"/>
              <a:buChar char="-"/>
            </a:pPr>
            <a:r>
              <a:rPr lang="en" sz="3000">
                <a:solidFill>
                  <a:schemeClr val="dk1"/>
                </a:solidFill>
              </a:rPr>
              <a:t>Understand the technical constraints of the system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Kyle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Arielle: Patient</a:t>
            </a:r>
          </a:p>
          <a:p>
            <a:pPr lvl="0">
              <a:spcBef>
                <a:spcPts val="0"/>
              </a:spcBef>
              <a:buNone/>
            </a:pPr>
            <a:r>
              <a:rPr lang="en"/>
              <a:t>Luka: Doctor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1000">
                <a:solidFill>
                  <a:schemeClr val="dk1"/>
                </a:solidFill>
              </a:rPr>
              <a:t>Patient Health -- Patient-Doctor Relationship -- Open Dialogue</a:t>
            </a:r>
          </a:p>
          <a:p>
            <a:pPr lvl="0" rtl="0">
              <a:spcBef>
                <a:spcPts val="600"/>
              </a:spcBef>
              <a:buNone/>
            </a:pPr>
            <a:r>
              <a:rPr lang="en" sz="1000">
                <a:solidFill>
                  <a:schemeClr val="dk1"/>
                </a:solidFill>
              </a:rPr>
              <a:t>*Through an app</a:t>
            </a:r>
          </a:p>
          <a:p>
            <a:pPr lvl="0" rtl="0">
              <a:spcBef>
                <a:spcPts val="0"/>
              </a:spcBef>
              <a:buNone/>
            </a:pPr>
            <a:r>
              <a:rPr lang="en" sz="1000">
                <a:solidFill>
                  <a:schemeClr val="dk1"/>
                </a:solidFill>
              </a:rPr>
              <a:t>Luka: At the very core of what we wanted to come up on this journey to make the health industry more effective. We honed in on three core values. At the very top, and very obviously is patient health. Whatever, path we take our purpose is to ensure that there health is our number one concern. </a:t>
            </a:r>
          </a:p>
          <a:p>
            <a:pPr lvl="0" rtl="0">
              <a:spcBef>
                <a:spcPts val="0"/>
              </a:spcBef>
              <a:buNone/>
            </a:pPr>
            <a:endParaRPr sz="1000">
              <a:solidFill>
                <a:schemeClr val="dk1"/>
              </a:solidFill>
            </a:endParaRPr>
          </a:p>
          <a:p>
            <a:pPr lvl="0" rtl="0">
              <a:spcBef>
                <a:spcPts val="0"/>
              </a:spcBef>
              <a:buNone/>
            </a:pPr>
            <a:r>
              <a:rPr lang="en" sz="1000">
                <a:solidFill>
                  <a:schemeClr val="dk1"/>
                </a:solidFill>
              </a:rPr>
              <a:t>To capture that value we also wanted have a value in building potential relationship between patient and doctor. ….</a:t>
            </a:r>
          </a:p>
          <a:p>
            <a:pPr lvl="0" rtl="0">
              <a:spcBef>
                <a:spcPts val="0"/>
              </a:spcBef>
              <a:buNone/>
            </a:pPr>
            <a:endParaRPr sz="1000">
              <a:solidFill>
                <a:schemeClr val="dk1"/>
              </a:solidFill>
            </a:endParaRPr>
          </a:p>
          <a:p>
            <a:pPr lvl="0" rtl="0">
              <a:spcBef>
                <a:spcPts val="0"/>
              </a:spcBef>
              <a:buNone/>
            </a:pPr>
            <a:r>
              <a:rPr lang="en" sz="1000">
                <a:solidFill>
                  <a:schemeClr val="dk1"/>
                </a:solidFill>
              </a:rPr>
              <a:t>Next to open dialogue. In order, to create those...</a:t>
            </a:r>
          </a:p>
          <a:p>
            <a:pPr lvl="0" rtl="0">
              <a:spcBef>
                <a:spcPts val="600"/>
              </a:spcBef>
              <a:buNone/>
            </a:pPr>
            <a:endParaRPr sz="10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Clr>
                <a:schemeClr val="dk1"/>
              </a:buClr>
              <a:buSzPct val="137500"/>
              <a:buFont typeface="Arial"/>
              <a:buNone/>
            </a:pPr>
            <a:r>
              <a:rPr lang="en" sz="800">
                <a:solidFill>
                  <a:schemeClr val="dk1"/>
                </a:solidFill>
              </a:rPr>
              <a:t>Arielle</a:t>
            </a:r>
          </a:p>
          <a:p>
            <a:pPr lvl="0" rtl="0">
              <a:spcBef>
                <a:spcPts val="600"/>
              </a:spcBef>
              <a:buClr>
                <a:schemeClr val="dk1"/>
              </a:buClr>
              <a:buSzPct val="137500"/>
              <a:buFont typeface="Arial"/>
              <a:buNone/>
            </a:pPr>
            <a:r>
              <a:rPr lang="en" sz="800">
                <a:solidFill>
                  <a:schemeClr val="dk1"/>
                </a:solidFill>
              </a:rPr>
              <a:t>We really believe we created a solution that will transform the communication system between a patient and their doctor. </a:t>
            </a:r>
          </a:p>
          <a:p>
            <a:pPr lvl="0" rtl="0">
              <a:spcBef>
                <a:spcPts val="600"/>
              </a:spcBef>
              <a:buClr>
                <a:schemeClr val="dk1"/>
              </a:buClr>
              <a:buSzPct val="137500"/>
              <a:buFont typeface="Arial"/>
              <a:buNone/>
            </a:pPr>
            <a:r>
              <a:rPr lang="en" sz="800">
                <a:solidFill>
                  <a:schemeClr val="dk1"/>
                </a:solidFill>
              </a:rPr>
              <a:t>Let’s step back to when my character was in the doctor’s office for the second time because she did not initially follow her treatment plan directly . what if she had Vitalink her first time treating her strep throat. Well let’s see </a:t>
            </a:r>
          </a:p>
          <a:p>
            <a:pPr lvl="0" rtl="0">
              <a:spcBef>
                <a:spcPts val="600"/>
              </a:spcBef>
              <a:buClr>
                <a:schemeClr val="dk1"/>
              </a:buClr>
              <a:buSzPct val="137500"/>
              <a:buFont typeface="Arial"/>
              <a:buNone/>
            </a:pPr>
            <a:endParaRPr sz="800">
              <a:solidFill>
                <a:schemeClr val="dk1"/>
              </a:solidFill>
            </a:endParaRPr>
          </a:p>
          <a:p>
            <a:pPr lvl="0" rtl="0">
              <a:spcBef>
                <a:spcPts val="600"/>
              </a:spcBef>
              <a:buClr>
                <a:schemeClr val="dk1"/>
              </a:buClr>
              <a:buSzPct val="137500"/>
              <a:buFont typeface="Arial"/>
              <a:buNone/>
            </a:pPr>
            <a:endParaRPr sz="800">
              <a:solidFill>
                <a:schemeClr val="dk1"/>
              </a:solidFill>
            </a:endParaRPr>
          </a:p>
          <a:p>
            <a:pPr lvl="0" rtl="0">
              <a:spcBef>
                <a:spcPts val="600"/>
              </a:spcBef>
              <a:buClr>
                <a:schemeClr val="dk1"/>
              </a:buClr>
              <a:buSzPct val="137500"/>
              <a:buFont typeface="Arial"/>
              <a:buNone/>
            </a:pPr>
            <a:endParaRPr sz="800">
              <a:solidFill>
                <a:schemeClr val="dk1"/>
              </a:solidFill>
            </a:endParaRPr>
          </a:p>
          <a:p>
            <a:pPr lvl="0" rtl="0">
              <a:spcBef>
                <a:spcPts val="600"/>
              </a:spcBef>
              <a:buClr>
                <a:schemeClr val="dk1"/>
              </a:buClr>
              <a:buSzPct val="137500"/>
              <a:buFont typeface="Arial"/>
              <a:buNone/>
            </a:pPr>
            <a:endParaRPr sz="800">
              <a:solidFill>
                <a:schemeClr val="dk1"/>
              </a:solidFill>
            </a:endParaRPr>
          </a:p>
          <a:p>
            <a:pPr lvl="0" rtl="0">
              <a:spcBef>
                <a:spcPts val="600"/>
              </a:spcBef>
              <a:buClr>
                <a:schemeClr val="dk1"/>
              </a:buClr>
              <a:buSzPct val="137500"/>
              <a:buFont typeface="Arial"/>
              <a:buNone/>
            </a:pPr>
            <a:endParaRPr sz="800">
              <a:solidFill>
                <a:schemeClr val="dk1"/>
              </a:solidFill>
            </a:endParaRPr>
          </a:p>
          <a:p>
            <a:pPr lvl="0" rtl="0">
              <a:spcBef>
                <a:spcPts val="600"/>
              </a:spcBef>
              <a:buClr>
                <a:schemeClr val="dk1"/>
              </a:buClr>
              <a:buSzPct val="137500"/>
              <a:buFont typeface="Arial"/>
              <a:buNone/>
            </a:pPr>
            <a:endParaRPr sz="800">
              <a:solidFill>
                <a:schemeClr val="dk1"/>
              </a:solidFill>
            </a:endParaRPr>
          </a:p>
          <a:p>
            <a:pPr lvl="0" rtl="0">
              <a:spcBef>
                <a:spcPts val="600"/>
              </a:spcBef>
              <a:buClr>
                <a:schemeClr val="dk1"/>
              </a:buClr>
              <a:buSzPct val="137500"/>
              <a:buFont typeface="Arial"/>
              <a:buNone/>
            </a:pPr>
            <a:r>
              <a:rPr lang="en" sz="800">
                <a:solidFill>
                  <a:schemeClr val="dk1"/>
                </a:solidFill>
              </a:rPr>
              <a:t>Create a system that will enhance communication between patient and doctor to ultimately optimize the patient’s health.</a:t>
            </a:r>
          </a:p>
          <a:p>
            <a:pPr lvl="0" rtl="0">
              <a:spcBef>
                <a:spcPts val="600"/>
              </a:spcBef>
              <a:buClr>
                <a:schemeClr val="dk1"/>
              </a:buClr>
              <a:buSzPct val="137500"/>
              <a:buFont typeface="Arial"/>
              <a:buNone/>
            </a:pPr>
            <a:r>
              <a:rPr lang="en" sz="800">
                <a:solidFill>
                  <a:schemeClr val="dk1"/>
                </a:solidFill>
              </a:rPr>
              <a:t>	Patient Centric Solution</a:t>
            </a:r>
          </a:p>
          <a:p>
            <a:pPr lvl="0" rtl="0">
              <a:spcBef>
                <a:spcPts val="600"/>
              </a:spcBef>
              <a:buClr>
                <a:schemeClr val="dk1"/>
              </a:buClr>
              <a:buSzPct val="137500"/>
              <a:buFont typeface="Arial"/>
              <a:buNone/>
            </a:pPr>
            <a:r>
              <a:rPr lang="en" sz="800">
                <a:solidFill>
                  <a:schemeClr val="dk1"/>
                </a:solidFill>
              </a:rPr>
              <a:t>	Easily Accessible Information</a:t>
            </a:r>
          </a:p>
          <a:p>
            <a:pPr lvl="0" rtl="0">
              <a:spcBef>
                <a:spcPts val="600"/>
              </a:spcBef>
              <a:buClr>
                <a:schemeClr val="dk1"/>
              </a:buClr>
              <a:buSzPct val="137500"/>
              <a:buFont typeface="Arial"/>
              <a:buNone/>
            </a:pPr>
            <a:r>
              <a:rPr lang="en" sz="800">
                <a:solidFill>
                  <a:schemeClr val="dk1"/>
                </a:solidFill>
              </a:rPr>
              <a:t>	Minimal Effort to Use</a:t>
            </a:r>
          </a:p>
          <a:p>
            <a:pPr lvl="0" rtl="0">
              <a:spcBef>
                <a:spcPts val="600"/>
              </a:spcBef>
              <a:buClr>
                <a:schemeClr val="dk1"/>
              </a:buClr>
              <a:buSzPct val="137500"/>
              <a:buFont typeface="Arial"/>
              <a:buNone/>
            </a:pPr>
            <a:endParaRPr sz="800">
              <a:solidFill>
                <a:schemeClr val="dk1"/>
              </a:solidFill>
            </a:endParaRPr>
          </a:p>
          <a:p>
            <a:pPr lvl="0" rtl="0">
              <a:spcBef>
                <a:spcPts val="0"/>
              </a:spcBef>
              <a:buNone/>
            </a:pPr>
            <a:endParaRPr sz="800"/>
          </a:p>
          <a:p>
            <a:pPr lvl="0" rtl="0">
              <a:spcBef>
                <a:spcPts val="600"/>
              </a:spcBef>
              <a:buClr>
                <a:schemeClr val="dk1"/>
              </a:buClr>
              <a:buSzPct val="137500"/>
              <a:buFont typeface="Arial"/>
              <a:buNone/>
            </a:pPr>
            <a:r>
              <a:rPr lang="en" sz="800">
                <a:solidFill>
                  <a:schemeClr val="dk1"/>
                </a:solidFill>
              </a:rPr>
              <a:t>Ensure long-term health: </a:t>
            </a:r>
          </a:p>
          <a:p>
            <a:pPr lvl="0" rtl="0">
              <a:spcBef>
                <a:spcPts val="600"/>
              </a:spcBef>
              <a:buClr>
                <a:schemeClr val="dk1"/>
              </a:buClr>
              <a:buSzPct val="137500"/>
              <a:buFont typeface="Arial"/>
              <a:buNone/>
            </a:pPr>
            <a:r>
              <a:rPr lang="en" sz="800">
                <a:solidFill>
                  <a:schemeClr val="dk1"/>
                </a:solidFill>
              </a:rPr>
              <a:t>Maintenance, successfully taking care of acute issues, to ensure long-term health. </a:t>
            </a:r>
          </a:p>
          <a:p>
            <a:pPr lvl="0" rtl="0">
              <a:spcBef>
                <a:spcPts val="600"/>
              </a:spcBef>
              <a:buClr>
                <a:schemeClr val="dk1"/>
              </a:buClr>
              <a:buSzPct val="137500"/>
              <a:buFont typeface="Arial"/>
              <a:buNone/>
            </a:pPr>
            <a:r>
              <a:rPr lang="en" sz="800">
                <a:solidFill>
                  <a:schemeClr val="dk1"/>
                </a:solidFill>
              </a:rPr>
              <a:t>Our realization is that the most critical time where a patient’s health is determined is while outside the doctor’s office. </a:t>
            </a:r>
          </a:p>
          <a:p>
            <a:pPr lvl="0" rtl="0">
              <a:spcBef>
                <a:spcPts val="600"/>
              </a:spcBef>
              <a:buNone/>
            </a:pPr>
            <a:r>
              <a:rPr lang="en" sz="800">
                <a:solidFill>
                  <a:schemeClr val="dk1"/>
                </a:solidFill>
              </a:rPr>
              <a:t>Both the doctor and the patient have to be equally invested. </a:t>
            </a:r>
          </a:p>
          <a:p>
            <a:pPr lvl="0" rtl="0">
              <a:spcBef>
                <a:spcPts val="600"/>
              </a:spcBef>
              <a:buNone/>
            </a:pPr>
            <a:endParaRPr sz="800">
              <a:solidFill>
                <a:schemeClr val="dk1"/>
              </a:solidFill>
            </a:endParaRPr>
          </a:p>
          <a:p>
            <a:pPr lvl="0" rtl="0">
              <a:spcBef>
                <a:spcPts val="600"/>
              </a:spcBef>
              <a:buNone/>
            </a:pPr>
            <a:r>
              <a:rPr lang="en" sz="800">
                <a:solidFill>
                  <a:schemeClr val="dk1"/>
                </a:solidFill>
              </a:rPr>
              <a:t>Communication relies on the flow of data.</a:t>
            </a:r>
          </a:p>
          <a:p>
            <a:pPr lvl="0" rtl="0">
              <a:spcBef>
                <a:spcPts val="600"/>
              </a:spcBef>
              <a:buNone/>
            </a:pPr>
            <a:r>
              <a:rPr lang="en" sz="800">
                <a:solidFill>
                  <a:schemeClr val="dk1"/>
                </a:solidFill>
              </a:rPr>
              <a:t>We originally looked at wearables, etc.</a:t>
            </a:r>
          </a:p>
          <a:p>
            <a:pPr lvl="0" rtl="0">
              <a:spcBef>
                <a:spcPts val="600"/>
              </a:spcBef>
              <a:buNone/>
            </a:pPr>
            <a:endParaRPr sz="800">
              <a:solidFill>
                <a:schemeClr val="dk1"/>
              </a:solidFill>
            </a:endParaRPr>
          </a:p>
          <a:p>
            <a:pPr lvl="0" rtl="0">
              <a:spcBef>
                <a:spcPts val="600"/>
              </a:spcBef>
              <a:buNone/>
            </a:pPr>
            <a:r>
              <a:rPr lang="en" sz="800">
                <a:solidFill>
                  <a:schemeClr val="dk1"/>
                </a:solidFill>
              </a:rPr>
              <a:t>Find ways to keep a communication loop interactive.</a:t>
            </a:r>
          </a:p>
          <a:p>
            <a:pPr lvl="0" rtl="0">
              <a:spcBef>
                <a:spcPts val="600"/>
              </a:spcBef>
              <a:buNone/>
            </a:pPr>
            <a:r>
              <a:rPr lang="en" sz="800">
                <a:solidFill>
                  <a:schemeClr val="dk1"/>
                </a:solidFill>
              </a:rPr>
              <a:t>	Provide info on what the patient is doing outside of the office.</a:t>
            </a:r>
          </a:p>
          <a:p>
            <a:pPr lvl="0" rtl="0">
              <a:spcBef>
                <a:spcPts val="600"/>
              </a:spcBef>
              <a:buNone/>
            </a:pPr>
            <a:endParaRPr sz="800">
              <a:solidFill>
                <a:schemeClr val="dk1"/>
              </a:solidFill>
            </a:endParaRPr>
          </a:p>
          <a:p>
            <a:pPr lvl="0" rtl="0">
              <a:spcBef>
                <a:spcPts val="0"/>
              </a:spcBef>
              <a:buNone/>
            </a:pPr>
            <a:r>
              <a:rPr lang="en" sz="800">
                <a:solidFill>
                  <a:schemeClr val="dk1"/>
                </a:solidFill>
              </a:rPr>
              <a:t>-We realized that health maintenance and successfully addressing short-term health issues is necessary to long-term health. </a:t>
            </a:r>
          </a:p>
          <a:p>
            <a:pPr lvl="0" rtl="0">
              <a:spcBef>
                <a:spcPts val="0"/>
              </a:spcBef>
              <a:buNone/>
            </a:pPr>
            <a:r>
              <a:rPr lang="en" sz="800">
                <a:solidFill>
                  <a:schemeClr val="dk1"/>
                </a:solidFill>
              </a:rPr>
              <a:t>-That is why we decided to think of a system that involves the physician, since that is our primary way of maintaining our health and resolving acute health conditions</a:t>
            </a:r>
          </a:p>
          <a:p>
            <a:pPr lvl="0" rtl="0">
              <a:spcBef>
                <a:spcPts val="0"/>
              </a:spcBef>
              <a:buNone/>
            </a:pPr>
            <a:r>
              <a:rPr lang="en" sz="800">
                <a:solidFill>
                  <a:schemeClr val="dk1"/>
                </a:solidFill>
              </a:rPr>
              <a:t>-We considered other alternatives (like </a:t>
            </a:r>
          </a:p>
          <a:p>
            <a:pPr lvl="0" rtl="0">
              <a:spcBef>
                <a:spcPts val="0"/>
              </a:spcBef>
              <a:buNone/>
            </a:pPr>
            <a:endParaRPr sz="800">
              <a:solidFill>
                <a:schemeClr val="dk1"/>
              </a:solidFill>
            </a:endParaRPr>
          </a:p>
          <a:p>
            <a:pPr lvl="0" rtl="0">
              <a:spcBef>
                <a:spcPts val="0"/>
              </a:spcBef>
              <a:buNone/>
            </a:pPr>
            <a:r>
              <a:rPr lang="en" sz="800">
                <a:solidFill>
                  <a:schemeClr val="dk1"/>
                </a:solidFill>
              </a:rPr>
              <a:t>Gathering information that takes place outside of the office so the doctor has to gather less information during the appointment - we considered using wearables, self-test machines for patients outside the appointment, and ways that the patient can record their health information while they are away from the doctor → although that would leave more time in the appointment for face-to-face interaction and communication, and give the doctor more timely collected data, the main benefit of such a system would be efficiency. </a:t>
            </a:r>
          </a:p>
          <a:p>
            <a:pPr lvl="0" rtl="0">
              <a:spcBef>
                <a:spcPts val="0"/>
              </a:spcBef>
              <a:buNone/>
            </a:pPr>
            <a:r>
              <a:rPr lang="en" sz="800">
                <a:solidFill>
                  <a:schemeClr val="dk1"/>
                </a:solidFill>
              </a:rPr>
              <a:t>So we wanted to get closer to the problem…</a:t>
            </a:r>
          </a:p>
          <a:p>
            <a:pPr lvl="0" rtl="0">
              <a:spcBef>
                <a:spcPts val="0"/>
              </a:spcBef>
              <a:buNone/>
            </a:pPr>
            <a:r>
              <a:rPr lang="en" sz="800">
                <a:solidFill>
                  <a:schemeClr val="dk1"/>
                </a:solidFill>
              </a:rPr>
              <a:t>Where does it all start? </a:t>
            </a:r>
          </a:p>
          <a:p>
            <a:pPr lvl="0" rtl="0">
              <a:spcBef>
                <a:spcPts val="0"/>
              </a:spcBef>
              <a:buNone/>
            </a:pPr>
            <a:endParaRPr sz="800">
              <a:solidFill>
                <a:schemeClr val="dk1"/>
              </a:solidFill>
            </a:endParaRPr>
          </a:p>
          <a:p>
            <a:pPr marL="457200" lvl="0" indent="-419100" rtl="0">
              <a:spcBef>
                <a:spcPts val="0"/>
              </a:spcBef>
              <a:buClr>
                <a:schemeClr val="dk1"/>
              </a:buClr>
              <a:buSzPct val="100000"/>
              <a:buChar char="-"/>
            </a:pPr>
            <a:r>
              <a:rPr lang="en" sz="3000">
                <a:solidFill>
                  <a:schemeClr val="dk1"/>
                </a:solidFill>
              </a:rPr>
              <a:t>Wireframe</a:t>
            </a:r>
          </a:p>
          <a:p>
            <a:pPr marL="457200" lvl="0" indent="-228600" rtl="0">
              <a:spcBef>
                <a:spcPts val="0"/>
              </a:spcBef>
              <a:buClr>
                <a:schemeClr val="dk1"/>
              </a:buClr>
              <a:buChar char="-"/>
            </a:pPr>
            <a:r>
              <a:rPr lang="en" sz="1400">
                <a:solidFill>
                  <a:schemeClr val="dk1"/>
                </a:solidFill>
              </a:rPr>
              <a:t>Assumptions</a:t>
            </a:r>
          </a:p>
          <a:p>
            <a:pPr marL="914400" lvl="1" indent="-228600" rtl="0">
              <a:spcBef>
                <a:spcPts val="0"/>
              </a:spcBef>
              <a:buClr>
                <a:schemeClr val="dk1"/>
              </a:buClr>
              <a:buChar char="-"/>
            </a:pPr>
            <a:r>
              <a:rPr lang="en" sz="1400">
                <a:solidFill>
                  <a:schemeClr val="dk1"/>
                </a:solidFill>
              </a:rPr>
              <a:t>What if a doctor could predict a patient’s symptoms?</a:t>
            </a:r>
          </a:p>
          <a:p>
            <a:pPr marL="914400" lvl="1" indent="-228600" rtl="0">
              <a:spcBef>
                <a:spcPts val="0"/>
              </a:spcBef>
              <a:buClr>
                <a:schemeClr val="dk1"/>
              </a:buClr>
              <a:buChar char="-"/>
            </a:pPr>
            <a:r>
              <a:rPr lang="en" sz="1400">
                <a:solidFill>
                  <a:schemeClr val="dk1"/>
                </a:solidFill>
              </a:rPr>
              <a:t>Reaction to medication? Side effects?</a:t>
            </a:r>
          </a:p>
          <a:p>
            <a:pPr marL="914400" lvl="1" indent="-228600" rtl="0">
              <a:spcBef>
                <a:spcPts val="0"/>
              </a:spcBef>
              <a:buClr>
                <a:schemeClr val="dk1"/>
              </a:buClr>
              <a:buChar char="-"/>
            </a:pPr>
            <a:r>
              <a:rPr lang="en" sz="1400">
                <a:solidFill>
                  <a:schemeClr val="dk1"/>
                </a:solidFill>
              </a:rPr>
              <a:t>What if a patient understood everything from a doctor’s appointment?</a:t>
            </a:r>
          </a:p>
          <a:p>
            <a:pPr marL="914400" lvl="1" indent="-228600" rtl="0">
              <a:spcBef>
                <a:spcPts val="0"/>
              </a:spcBef>
              <a:buClr>
                <a:schemeClr val="dk1"/>
              </a:buClr>
              <a:buChar char="-"/>
            </a:pPr>
            <a:r>
              <a:rPr lang="en" sz="1400">
                <a:solidFill>
                  <a:schemeClr val="dk1"/>
                </a:solidFill>
              </a:rPr>
              <a:t>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We really designed a product that connects the physical, logical, and emotional dimensions. </a:t>
            </a:r>
          </a:p>
          <a:p>
            <a:pPr lvl="0" rtl="0">
              <a:spcBef>
                <a:spcPts val="0"/>
              </a:spcBef>
              <a:buNone/>
            </a:pPr>
            <a:endParaRPr/>
          </a:p>
          <a:p>
            <a:pPr lvl="0" rtl="0">
              <a:spcBef>
                <a:spcPts val="0"/>
              </a:spcBef>
              <a:buNone/>
            </a:pPr>
            <a:r>
              <a:rPr lang="en"/>
              <a:t>The interactive treatment plan allows the patient to become and stay physicially healthier</a:t>
            </a:r>
          </a:p>
          <a:p>
            <a:pPr lvl="0" rtl="0">
              <a:spcBef>
                <a:spcPts val="0"/>
              </a:spcBef>
              <a:buNone/>
            </a:pPr>
            <a:r>
              <a:rPr lang="en"/>
              <a:t>Using this also makes sense to the patient because the plan is created by a professional, and the symptom checkpoints lowers the risk of the adverse affects of misdiagnosis </a:t>
            </a:r>
          </a:p>
          <a:p>
            <a:pPr lvl="0" rtl="0">
              <a:spcBef>
                <a:spcPts val="0"/>
              </a:spcBef>
              <a:buNone/>
            </a:pPr>
            <a:r>
              <a:rPr lang="en"/>
              <a:t>Lastly, by using Vitalink, patients can feel more secure about their health and create a meaningful trusting relationship with their physician. </a:t>
            </a:r>
          </a:p>
          <a:p>
            <a:pPr lvl="0" rtl="0">
              <a:spcBef>
                <a:spcPts val="0"/>
              </a:spcBef>
              <a:buNone/>
            </a:pPr>
            <a:endParaRPr/>
          </a:p>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Point of Care App </a:t>
            </a:r>
          </a:p>
          <a:p>
            <a:pPr marL="457200" lvl="0" indent="-228600" rtl="0">
              <a:spcBef>
                <a:spcPts val="0"/>
              </a:spcBef>
              <a:buChar char="-"/>
            </a:pPr>
            <a:r>
              <a:rPr lang="en"/>
              <a:t>provides videos and diagrams to supplement the treatment plan and help the presentation better understand their sickness</a:t>
            </a:r>
          </a:p>
          <a:p>
            <a:pPr marL="457200" lvl="0" indent="-228600" rtl="0">
              <a:spcBef>
                <a:spcPts val="0"/>
              </a:spcBef>
              <a:buChar char="-"/>
            </a:pPr>
            <a:r>
              <a:rPr lang="en"/>
              <a:t>Open notes provides a platform that allows the doctor to share the notes that they took during the appointment with the patient. </a:t>
            </a:r>
          </a:p>
          <a:p>
            <a:pPr marL="457200" lvl="0" indent="-228600" rtl="0">
              <a:spcBef>
                <a:spcPts val="0"/>
              </a:spcBef>
              <a:buChar char="-"/>
            </a:pPr>
            <a:r>
              <a:rPr lang="en"/>
              <a:t>Our app combines interactivity, the sharability of information, with other characteristics that create a blue ocean. </a:t>
            </a:r>
          </a:p>
          <a:p>
            <a:pPr lvl="0">
              <a:spcBef>
                <a:spcPts val="0"/>
              </a:spcBef>
              <a:buNone/>
            </a:pPr>
            <a:r>
              <a:rPr lang="en"/>
              <a:t>OpenNotes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Ashley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1" name="Shape 11"/>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
        <p:nvSpPr>
          <p:cNvPr id="12" name="Shape 12"/>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25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lvl="0" algn="ctr">
              <a:spcBef>
                <a:spcPts val="360"/>
              </a:spcBef>
              <a:buSzPct val="100000"/>
              <a:buNone/>
              <a:defRPr sz="1800"/>
            </a:lvl1pPr>
          </a:lstStyle>
          <a:p>
            <a:endParaRPr/>
          </a:p>
        </p:txBody>
      </p:sp>
      <p:sp>
        <p:nvSpPr>
          <p:cNvPr id="27" name="Shape 27"/>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a:endParaRPr/>
          </a:p>
        </p:txBody>
      </p:sp>
      <p:sp>
        <p:nvSpPr>
          <p:cNvPr id="8" name="Shape 8"/>
          <p:cNvSpPr txBox="1">
            <a:spLocks noGrp="1"/>
          </p:cNvSpPr>
          <p:nvPr>
            <p:ph type="sldNum" idx="12"/>
          </p:nvPr>
        </p:nvSpPr>
        <p:spPr>
          <a:xfrm>
            <a:off x="8556783" y="4749850"/>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BF8"/>
        </a:solidFill>
        <a:effectLst/>
      </p:bgPr>
    </p:bg>
    <p:spTree>
      <p:nvGrpSpPr>
        <p:cNvPr id="1" name="Shape 33"/>
        <p:cNvGrpSpPr/>
        <p:nvPr/>
      </p:nvGrpSpPr>
      <p:grpSpPr>
        <a:xfrm>
          <a:off x="0" y="0"/>
          <a:ext cx="0" cy="0"/>
          <a:chOff x="0" y="0"/>
          <a:chExt cx="0" cy="0"/>
        </a:xfrm>
      </p:grpSpPr>
      <p:pic>
        <p:nvPicPr>
          <p:cNvPr id="34" name="Shape 34"/>
          <p:cNvPicPr preferRelativeResize="0"/>
          <p:nvPr/>
        </p:nvPicPr>
        <p:blipFill>
          <a:blip r:embed="rId3">
            <a:alphaModFix/>
          </a:blip>
          <a:stretch>
            <a:fillRect/>
          </a:stretch>
        </p:blipFill>
        <p:spPr>
          <a:xfrm>
            <a:off x="1479110" y="918587"/>
            <a:ext cx="6185775" cy="2849125"/>
          </a:xfrm>
          <a:prstGeom prst="rect">
            <a:avLst/>
          </a:prstGeom>
          <a:noFill/>
          <a:ln>
            <a:noFill/>
          </a:ln>
        </p:spPr>
      </p:pic>
      <p:sp>
        <p:nvSpPr>
          <p:cNvPr id="35" name="Shape 35"/>
          <p:cNvSpPr txBox="1"/>
          <p:nvPr/>
        </p:nvSpPr>
        <p:spPr>
          <a:xfrm>
            <a:off x="1292575" y="4416825"/>
            <a:ext cx="6963299" cy="475500"/>
          </a:xfrm>
          <a:prstGeom prst="rect">
            <a:avLst/>
          </a:prstGeom>
          <a:noFill/>
          <a:ln>
            <a:noFill/>
          </a:ln>
        </p:spPr>
        <p:txBody>
          <a:bodyPr lIns="91425" tIns="91425" rIns="91425" bIns="91425" anchor="t" anchorCtr="0">
            <a:noAutofit/>
          </a:bodyPr>
          <a:lstStyle/>
          <a:p>
            <a:pPr lvl="0" algn="ctr"/>
            <a:r>
              <a:rPr lang="en" dirty="0">
                <a:solidFill>
                  <a:srgbClr val="073763"/>
                </a:solidFill>
                <a:latin typeface="Raleway"/>
                <a:ea typeface="Raleway"/>
                <a:cs typeface="Raleway"/>
                <a:sym typeface="Raleway"/>
              </a:rPr>
              <a:t>Kyle </a:t>
            </a:r>
            <a:r>
              <a:rPr lang="en" dirty="0" smtClean="0">
                <a:solidFill>
                  <a:srgbClr val="073763"/>
                </a:solidFill>
                <a:latin typeface="Raleway"/>
                <a:ea typeface="Raleway"/>
                <a:cs typeface="Raleway"/>
                <a:sym typeface="Raleway"/>
              </a:rPr>
              <a:t>King</a:t>
            </a:r>
            <a:r>
              <a:rPr lang="en-US" dirty="0" smtClean="0">
                <a:solidFill>
                  <a:srgbClr val="073763"/>
                </a:solidFill>
                <a:latin typeface="Raleway"/>
                <a:ea typeface="Raleway"/>
                <a:cs typeface="Raleway"/>
                <a:sym typeface="Raleway"/>
              </a:rPr>
              <a:t>     </a:t>
            </a:r>
            <a:r>
              <a:rPr lang="en" dirty="0" smtClean="0">
                <a:solidFill>
                  <a:srgbClr val="073763"/>
                </a:solidFill>
                <a:latin typeface="Raleway"/>
                <a:ea typeface="Raleway"/>
                <a:cs typeface="Raleway"/>
                <a:sym typeface="Raleway"/>
              </a:rPr>
              <a:t>Arielle Bitton</a:t>
            </a:r>
            <a:r>
              <a:rPr lang="en-US" dirty="0" smtClean="0">
                <a:solidFill>
                  <a:srgbClr val="073763"/>
                </a:solidFill>
                <a:latin typeface="Raleway"/>
                <a:ea typeface="Raleway"/>
                <a:cs typeface="Raleway"/>
                <a:sym typeface="Raleway"/>
              </a:rPr>
              <a:t>     </a:t>
            </a:r>
            <a:r>
              <a:rPr lang="en" dirty="0" smtClean="0">
                <a:solidFill>
                  <a:srgbClr val="073763"/>
                </a:solidFill>
                <a:latin typeface="Raleway"/>
                <a:ea typeface="Raleway"/>
                <a:cs typeface="Raleway"/>
                <a:sym typeface="Raleway"/>
              </a:rPr>
              <a:t>Ashley Miller</a:t>
            </a:r>
            <a:r>
              <a:rPr lang="en-US" dirty="0" smtClean="0">
                <a:solidFill>
                  <a:srgbClr val="073763"/>
                </a:solidFill>
                <a:latin typeface="Raleway"/>
                <a:ea typeface="Raleway"/>
                <a:cs typeface="Raleway"/>
                <a:sym typeface="Raleway"/>
              </a:rPr>
              <a:t>     Luka </a:t>
            </a:r>
            <a:r>
              <a:rPr lang="en-US" dirty="0" err="1" smtClean="0">
                <a:solidFill>
                  <a:srgbClr val="073763"/>
                </a:solidFill>
                <a:latin typeface="Raleway"/>
                <a:ea typeface="Raleway"/>
                <a:cs typeface="Raleway"/>
                <a:sym typeface="Raleway"/>
              </a:rPr>
              <a:t>Zhupp</a:t>
            </a:r>
            <a:r>
              <a:rPr lang="en-US" dirty="0" err="1">
                <a:solidFill>
                  <a:srgbClr val="073763"/>
                </a:solidFill>
                <a:latin typeface="Raleway"/>
                <a:ea typeface="Raleway"/>
                <a:cs typeface="Raleway"/>
                <a:sym typeface="Raleway"/>
              </a:rPr>
              <a:t>a</a:t>
            </a:r>
            <a:r>
              <a:rPr lang="en-US" dirty="0" smtClean="0">
                <a:solidFill>
                  <a:srgbClr val="073763"/>
                </a:solidFill>
                <a:latin typeface="Raleway"/>
                <a:ea typeface="Raleway"/>
                <a:cs typeface="Raleway"/>
                <a:sym typeface="Raleway"/>
              </a:rPr>
              <a:t>	</a:t>
            </a:r>
            <a:r>
              <a:rPr lang="en" dirty="0"/>
              <a:t/>
            </a:r>
            <a:br>
              <a:rPr lang="en" dirty="0"/>
            </a:br>
            <a:endParaRPr lang="en" dirty="0"/>
          </a:p>
        </p:txBody>
      </p:sp>
      <p:sp>
        <p:nvSpPr>
          <p:cNvPr id="36" name="Shape 36"/>
          <p:cNvSpPr txBox="1"/>
          <p:nvPr/>
        </p:nvSpPr>
        <p:spPr>
          <a:xfrm>
            <a:off x="2571825" y="4062100"/>
            <a:ext cx="3990599" cy="247799"/>
          </a:xfrm>
          <a:prstGeom prst="rect">
            <a:avLst/>
          </a:prstGeom>
          <a:noFill/>
          <a:ln>
            <a:noFill/>
          </a:ln>
        </p:spPr>
        <p:txBody>
          <a:bodyPr lIns="91425" tIns="91425" rIns="91425" bIns="91425" anchor="t" anchorCtr="0">
            <a:noAutofit/>
          </a:bodyPr>
          <a:lstStyle/>
          <a:p>
            <a:pPr lvl="0" algn="ctr">
              <a:spcBef>
                <a:spcPts val="0"/>
              </a:spcBef>
              <a:buNone/>
            </a:pPr>
            <a:r>
              <a:rPr lang="en-US" b="1" dirty="0" err="1" smtClean="0">
                <a:solidFill>
                  <a:srgbClr val="073763"/>
                </a:solidFill>
                <a:latin typeface="Raleway"/>
                <a:ea typeface="Raleway"/>
                <a:cs typeface="Raleway"/>
                <a:sym typeface="Raleway"/>
              </a:rPr>
              <a:t>Cinco</a:t>
            </a:r>
            <a:r>
              <a:rPr lang="en-US" b="1" dirty="0" smtClean="0">
                <a:solidFill>
                  <a:srgbClr val="073763"/>
                </a:solidFill>
                <a:latin typeface="Raleway"/>
                <a:ea typeface="Raleway"/>
                <a:cs typeface="Raleway"/>
                <a:sym typeface="Raleway"/>
              </a:rPr>
              <a:t> </a:t>
            </a:r>
            <a:r>
              <a:rPr lang="en" b="1" dirty="0" smtClean="0">
                <a:solidFill>
                  <a:srgbClr val="073763"/>
                </a:solidFill>
                <a:latin typeface="Raleway"/>
                <a:ea typeface="Raleway"/>
                <a:cs typeface="Raleway"/>
                <a:sym typeface="Raleway"/>
              </a:rPr>
              <a:t>Suavez</a:t>
            </a:r>
            <a:endParaRPr lang="en" b="1" dirty="0">
              <a:solidFill>
                <a:srgbClr val="07376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solidFill>
                  <a:srgbClr val="5B0F00"/>
                </a:solidFill>
                <a:latin typeface="Impact"/>
                <a:ea typeface="Impact"/>
                <a:cs typeface="Impact"/>
                <a:sym typeface="Impact"/>
              </a:rPr>
              <a:t>Negative Implications</a:t>
            </a:r>
            <a:r>
              <a:rPr lang="en"/>
              <a:t>	</a:t>
            </a:r>
          </a:p>
        </p:txBody>
      </p:sp>
      <p:sp>
        <p:nvSpPr>
          <p:cNvPr id="110" name="Shape 110"/>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10</a:t>
            </a:fld>
            <a:endParaRPr lang="en"/>
          </a:p>
        </p:txBody>
      </p:sp>
      <p:sp>
        <p:nvSpPr>
          <p:cNvPr id="111" name="Shape 111"/>
          <p:cNvSpPr/>
          <p:nvPr/>
        </p:nvSpPr>
        <p:spPr>
          <a:xfrm>
            <a:off x="2956837" y="1994250"/>
            <a:ext cx="1898399" cy="1866600"/>
          </a:xfrm>
          <a:prstGeom prst="ellipse">
            <a:avLst/>
          </a:prstGeom>
          <a:solidFill>
            <a:srgbClr val="990000">
              <a:alpha val="57680"/>
            </a:srgb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algn="ctr" rtl="0">
              <a:spcBef>
                <a:spcPts val="0"/>
              </a:spcBef>
              <a:buNone/>
            </a:pPr>
            <a:r>
              <a:rPr lang="en">
                <a:solidFill>
                  <a:schemeClr val="dk1"/>
                </a:solidFill>
              </a:rPr>
              <a:t>Doctors will stop utilizing VitaLink.</a:t>
            </a:r>
          </a:p>
          <a:p>
            <a:pPr lvl="0" rtl="0">
              <a:spcBef>
                <a:spcPts val="0"/>
              </a:spcBef>
              <a:buNone/>
            </a:pPr>
            <a:endParaRPr>
              <a:solidFill>
                <a:schemeClr val="dk1"/>
              </a:solidFill>
            </a:endParaRPr>
          </a:p>
          <a:p>
            <a:pPr lvl="0" rtl="0">
              <a:spcBef>
                <a:spcPts val="0"/>
              </a:spcBef>
              <a:buNone/>
            </a:pPr>
            <a:r>
              <a:rPr lang="en">
                <a:solidFill>
                  <a:schemeClr val="dk1"/>
                </a:solidFill>
              </a:rPr>
              <a:t>       -4/7</a:t>
            </a:r>
          </a:p>
          <a:p>
            <a:pPr lvl="0" rtl="0">
              <a:spcBef>
                <a:spcPts val="0"/>
              </a:spcBef>
              <a:buNone/>
            </a:pPr>
            <a:endParaRPr>
              <a:solidFill>
                <a:schemeClr val="dk1"/>
              </a:solidFill>
            </a:endParaRPr>
          </a:p>
          <a:p>
            <a:pPr lvl="0" rtl="0">
              <a:spcBef>
                <a:spcPts val="0"/>
              </a:spcBef>
              <a:buNone/>
            </a:pPr>
            <a:endParaRPr/>
          </a:p>
        </p:txBody>
      </p:sp>
      <p:sp>
        <p:nvSpPr>
          <p:cNvPr id="112" name="Shape 112"/>
          <p:cNvSpPr/>
          <p:nvPr/>
        </p:nvSpPr>
        <p:spPr>
          <a:xfrm>
            <a:off x="6430125" y="987175"/>
            <a:ext cx="1898399" cy="1866600"/>
          </a:xfrm>
          <a:prstGeom prst="ellipse">
            <a:avLst/>
          </a:prstGeom>
          <a:solidFill>
            <a:srgbClr val="990000">
              <a:alpha val="57680"/>
            </a:srgb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Commun-</a:t>
            </a:r>
          </a:p>
          <a:p>
            <a:pPr lvl="0" algn="ctr" rtl="0">
              <a:spcBef>
                <a:spcPts val="0"/>
              </a:spcBef>
              <a:buNone/>
            </a:pPr>
            <a:r>
              <a:rPr lang="en"/>
              <a:t>ication does not improve.</a:t>
            </a:r>
          </a:p>
          <a:p>
            <a:pPr lvl="0" algn="ctr" rtl="0">
              <a:spcBef>
                <a:spcPts val="0"/>
              </a:spcBef>
              <a:buNone/>
            </a:pPr>
            <a:endParaRPr/>
          </a:p>
          <a:p>
            <a:pPr lvl="0" rtl="0">
              <a:spcBef>
                <a:spcPts val="0"/>
              </a:spcBef>
              <a:buNone/>
            </a:pPr>
            <a:r>
              <a:rPr lang="en"/>
              <a:t>       -5/8  </a:t>
            </a:r>
          </a:p>
        </p:txBody>
      </p:sp>
      <p:sp>
        <p:nvSpPr>
          <p:cNvPr id="113" name="Shape 113"/>
          <p:cNvSpPr/>
          <p:nvPr/>
        </p:nvSpPr>
        <p:spPr>
          <a:xfrm>
            <a:off x="6449375" y="2972050"/>
            <a:ext cx="1898399" cy="1866600"/>
          </a:xfrm>
          <a:prstGeom prst="ellipse">
            <a:avLst/>
          </a:prstGeom>
          <a:solidFill>
            <a:srgbClr val="990000">
              <a:alpha val="57680"/>
            </a:srgb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Patients will continue to have ineffective treatment plans.</a:t>
            </a:r>
          </a:p>
          <a:p>
            <a:pPr lvl="0" algn="ctr" rtl="0">
              <a:spcBef>
                <a:spcPts val="0"/>
              </a:spcBef>
              <a:buNone/>
            </a:pPr>
            <a:r>
              <a:rPr lang="en"/>
              <a:t>-5/8</a:t>
            </a:r>
          </a:p>
        </p:txBody>
      </p:sp>
      <p:cxnSp>
        <p:nvCxnSpPr>
          <p:cNvPr id="114" name="Shape 114"/>
          <p:cNvCxnSpPr>
            <a:stCxn id="115" idx="6"/>
            <a:endCxn id="111" idx="2"/>
          </p:cNvCxnSpPr>
          <p:nvPr/>
        </p:nvCxnSpPr>
        <p:spPr>
          <a:xfrm>
            <a:off x="2188237" y="2927550"/>
            <a:ext cx="768600" cy="0"/>
          </a:xfrm>
          <a:prstGeom prst="straightConnector1">
            <a:avLst/>
          </a:prstGeom>
          <a:noFill/>
          <a:ln w="28575" cap="flat" cmpd="sng">
            <a:solidFill>
              <a:srgbClr val="BF9000"/>
            </a:solidFill>
            <a:prstDash val="solid"/>
            <a:round/>
            <a:headEnd type="none" w="lg" len="lg"/>
            <a:tailEnd type="triangle" w="lg" len="lg"/>
          </a:ln>
        </p:spPr>
      </p:cxnSp>
      <p:cxnSp>
        <p:nvCxnSpPr>
          <p:cNvPr id="116" name="Shape 116"/>
          <p:cNvCxnSpPr>
            <a:stCxn id="111" idx="6"/>
            <a:endCxn id="112" idx="2"/>
          </p:cNvCxnSpPr>
          <p:nvPr/>
        </p:nvCxnSpPr>
        <p:spPr>
          <a:xfrm rot="10800000" flipH="1">
            <a:off x="4855237" y="1920450"/>
            <a:ext cx="1575000" cy="1007100"/>
          </a:xfrm>
          <a:prstGeom prst="straightConnector1">
            <a:avLst/>
          </a:prstGeom>
          <a:noFill/>
          <a:ln w="28575" cap="flat" cmpd="sng">
            <a:solidFill>
              <a:srgbClr val="BF9000"/>
            </a:solidFill>
            <a:prstDash val="solid"/>
            <a:round/>
            <a:headEnd type="none" w="lg" len="lg"/>
            <a:tailEnd type="triangle" w="lg" len="lg"/>
          </a:ln>
        </p:spPr>
      </p:cxnSp>
      <p:cxnSp>
        <p:nvCxnSpPr>
          <p:cNvPr id="117" name="Shape 117"/>
          <p:cNvCxnSpPr>
            <a:stCxn id="111" idx="6"/>
            <a:endCxn id="113" idx="2"/>
          </p:cNvCxnSpPr>
          <p:nvPr/>
        </p:nvCxnSpPr>
        <p:spPr>
          <a:xfrm>
            <a:off x="4855237" y="2927550"/>
            <a:ext cx="1594200" cy="977700"/>
          </a:xfrm>
          <a:prstGeom prst="straightConnector1">
            <a:avLst/>
          </a:prstGeom>
          <a:noFill/>
          <a:ln w="28575" cap="flat" cmpd="sng">
            <a:solidFill>
              <a:srgbClr val="BF9000"/>
            </a:solidFill>
            <a:prstDash val="solid"/>
            <a:round/>
            <a:headEnd type="none" w="lg" len="lg"/>
            <a:tailEnd type="triangle" w="lg" len="lg"/>
          </a:ln>
        </p:spPr>
      </p:cxnSp>
      <p:sp>
        <p:nvSpPr>
          <p:cNvPr id="115" name="Shape 115"/>
          <p:cNvSpPr/>
          <p:nvPr/>
        </p:nvSpPr>
        <p:spPr>
          <a:xfrm>
            <a:off x="289837" y="1994250"/>
            <a:ext cx="1898399" cy="1866600"/>
          </a:xfrm>
          <a:prstGeom prst="ellipse">
            <a:avLst/>
          </a:prstGeom>
          <a:solidFill>
            <a:srgbClr val="990000">
              <a:alpha val="57680"/>
            </a:srgb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Font typeface="Arial"/>
              <a:buNone/>
            </a:pPr>
            <a:endParaRPr>
              <a:solidFill>
                <a:schemeClr val="dk1"/>
              </a:solidFill>
            </a:endParaRPr>
          </a:p>
          <a:p>
            <a:pPr lvl="0" algn="ctr" rtl="0">
              <a:spcBef>
                <a:spcPts val="0"/>
              </a:spcBef>
              <a:buClr>
                <a:schemeClr val="dk1"/>
              </a:buClr>
              <a:buFont typeface="Arial"/>
              <a:buNone/>
            </a:pPr>
            <a:endParaRPr>
              <a:solidFill>
                <a:schemeClr val="dk1"/>
              </a:solidFill>
            </a:endParaRPr>
          </a:p>
          <a:p>
            <a:pPr lvl="0" algn="ctr" rtl="0">
              <a:spcBef>
                <a:spcPts val="0"/>
              </a:spcBef>
              <a:buNone/>
            </a:pPr>
            <a:endParaRPr>
              <a:solidFill>
                <a:schemeClr val="dk1"/>
              </a:solidFill>
            </a:endParaRPr>
          </a:p>
          <a:p>
            <a:pPr lvl="0" algn="ctr" rtl="0">
              <a:spcBef>
                <a:spcPts val="0"/>
              </a:spcBef>
              <a:buNone/>
            </a:pPr>
            <a:endParaRPr>
              <a:solidFill>
                <a:schemeClr val="dk1"/>
              </a:solidFill>
            </a:endParaRPr>
          </a:p>
          <a:p>
            <a:pPr lvl="0" algn="ctr" rtl="0">
              <a:spcBef>
                <a:spcPts val="0"/>
              </a:spcBef>
              <a:buClr>
                <a:schemeClr val="dk1"/>
              </a:buClr>
              <a:buFont typeface="Arial"/>
              <a:buNone/>
            </a:pPr>
            <a:r>
              <a:rPr lang="en">
                <a:solidFill>
                  <a:schemeClr val="dk1"/>
                </a:solidFill>
              </a:rPr>
              <a:t>Doctor’s will to put more effort in creating a treatment plan.</a:t>
            </a:r>
          </a:p>
          <a:p>
            <a:pPr lvl="0" algn="ctr" rtl="0">
              <a:spcBef>
                <a:spcPts val="0"/>
              </a:spcBef>
              <a:buClr>
                <a:schemeClr val="dk1"/>
              </a:buClr>
              <a:buFont typeface="Arial"/>
              <a:buNone/>
            </a:pPr>
            <a:r>
              <a:rPr lang="en">
                <a:solidFill>
                  <a:schemeClr val="dk1"/>
                </a:solidFill>
              </a:rPr>
              <a:t>-3/6</a:t>
            </a:r>
          </a:p>
          <a:p>
            <a:pPr lvl="0" rtl="0">
              <a:spcBef>
                <a:spcPts val="0"/>
              </a:spcBef>
              <a:buNone/>
            </a:pPr>
            <a:endParaRPr>
              <a:solidFill>
                <a:schemeClr val="dk1"/>
              </a:solidFill>
            </a:endParaRPr>
          </a:p>
          <a:p>
            <a:pPr lvl="0" rtl="0">
              <a:spcBef>
                <a:spcPts val="0"/>
              </a:spcBef>
              <a:buNone/>
            </a:pPr>
            <a:endParaRPr>
              <a:solidFill>
                <a:schemeClr val="dk1"/>
              </a:solidFill>
            </a:endParaRPr>
          </a:p>
          <a:p>
            <a:pPr lvl="0" rtl="0">
              <a:spcBef>
                <a:spcPts val="0"/>
              </a:spcBef>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Shape 122"/>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Shape 127"/>
          <p:cNvSpPr txBox="1"/>
          <p:nvPr/>
        </p:nvSpPr>
        <p:spPr>
          <a:xfrm>
            <a:off x="2532050" y="352075"/>
            <a:ext cx="5228700" cy="21696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FFFFFF"/>
                </a:solidFill>
                <a:latin typeface="Ubuntu"/>
                <a:ea typeface="Ubuntu"/>
                <a:cs typeface="Ubuntu"/>
                <a:sym typeface="Ubuntu"/>
              </a:rPr>
              <a:t>“  </a:t>
            </a:r>
            <a:r>
              <a:rPr lang="en" sz="1800" b="1">
                <a:solidFill>
                  <a:srgbClr val="FFFFFF"/>
                </a:solidFill>
                <a:latin typeface="Ubuntu"/>
                <a:ea typeface="Ubuntu"/>
                <a:cs typeface="Ubuntu"/>
                <a:sym typeface="Ubuntu"/>
              </a:rPr>
              <a:t>Tell</a:t>
            </a:r>
            <a:r>
              <a:rPr lang="en" sz="1800">
                <a:solidFill>
                  <a:srgbClr val="FFFFFF"/>
                </a:solidFill>
                <a:latin typeface="Ubuntu"/>
                <a:ea typeface="Ubuntu"/>
                <a:cs typeface="Ubuntu"/>
                <a:sym typeface="Ubuntu"/>
              </a:rPr>
              <a:t> me and I’ll </a:t>
            </a:r>
            <a:r>
              <a:rPr lang="en" sz="1800" b="1">
                <a:solidFill>
                  <a:srgbClr val="FFFFFF"/>
                </a:solidFill>
                <a:latin typeface="Ubuntu"/>
                <a:ea typeface="Ubuntu"/>
                <a:cs typeface="Ubuntu"/>
                <a:sym typeface="Ubuntu"/>
              </a:rPr>
              <a:t>forget</a:t>
            </a:r>
            <a:r>
              <a:rPr lang="en" sz="1800">
                <a:solidFill>
                  <a:srgbClr val="FFFFFF"/>
                </a:solidFill>
                <a:latin typeface="Ubuntu"/>
                <a:ea typeface="Ubuntu"/>
                <a:cs typeface="Ubuntu"/>
                <a:sym typeface="Ubuntu"/>
              </a:rPr>
              <a:t>.</a:t>
            </a:r>
          </a:p>
          <a:p>
            <a:pPr lvl="0" rtl="0">
              <a:spcBef>
                <a:spcPts val="0"/>
              </a:spcBef>
              <a:buNone/>
            </a:pPr>
            <a:r>
              <a:rPr lang="en" sz="2000" b="1">
                <a:solidFill>
                  <a:srgbClr val="FFFFFF"/>
                </a:solidFill>
                <a:latin typeface="Ubuntu"/>
                <a:ea typeface="Ubuntu"/>
                <a:cs typeface="Ubuntu"/>
                <a:sym typeface="Ubuntu"/>
              </a:rPr>
              <a:t>   Show </a:t>
            </a:r>
            <a:r>
              <a:rPr lang="en" sz="2000">
                <a:solidFill>
                  <a:srgbClr val="FFFFFF"/>
                </a:solidFill>
                <a:latin typeface="Ubuntu"/>
                <a:ea typeface="Ubuntu"/>
                <a:cs typeface="Ubuntu"/>
                <a:sym typeface="Ubuntu"/>
              </a:rPr>
              <a:t>me and I </a:t>
            </a:r>
            <a:r>
              <a:rPr lang="en" sz="2000" b="1">
                <a:solidFill>
                  <a:srgbClr val="FFFFFF"/>
                </a:solidFill>
                <a:latin typeface="Ubuntu"/>
                <a:ea typeface="Ubuntu"/>
                <a:cs typeface="Ubuntu"/>
                <a:sym typeface="Ubuntu"/>
              </a:rPr>
              <a:t>might </a:t>
            </a:r>
            <a:r>
              <a:rPr lang="en" sz="2000">
                <a:solidFill>
                  <a:srgbClr val="FFFFFF"/>
                </a:solidFill>
                <a:latin typeface="Ubuntu"/>
                <a:ea typeface="Ubuntu"/>
                <a:cs typeface="Ubuntu"/>
                <a:sym typeface="Ubuntu"/>
              </a:rPr>
              <a:t>remember.</a:t>
            </a:r>
          </a:p>
          <a:p>
            <a:pPr lvl="0" rtl="0">
              <a:spcBef>
                <a:spcPts val="0"/>
              </a:spcBef>
              <a:buNone/>
            </a:pPr>
            <a:r>
              <a:rPr lang="en" sz="2400" b="1">
                <a:solidFill>
                  <a:srgbClr val="FFFFFF"/>
                </a:solidFill>
                <a:latin typeface="Ubuntu"/>
                <a:ea typeface="Ubuntu"/>
                <a:cs typeface="Ubuntu"/>
                <a:sym typeface="Ubuntu"/>
              </a:rPr>
              <a:t>   Involve </a:t>
            </a:r>
            <a:r>
              <a:rPr lang="en" sz="2400">
                <a:solidFill>
                  <a:srgbClr val="FFFFFF"/>
                </a:solidFill>
                <a:latin typeface="Ubuntu"/>
                <a:ea typeface="Ubuntu"/>
                <a:cs typeface="Ubuntu"/>
                <a:sym typeface="Ubuntu"/>
              </a:rPr>
              <a:t>me and I will </a:t>
            </a:r>
            <a:r>
              <a:rPr lang="en" sz="2400" b="1">
                <a:solidFill>
                  <a:srgbClr val="FFFFFF"/>
                </a:solidFill>
                <a:latin typeface="Ubuntu"/>
                <a:ea typeface="Ubuntu"/>
                <a:cs typeface="Ubuntu"/>
                <a:sym typeface="Ubuntu"/>
              </a:rPr>
              <a:t>understand</a:t>
            </a:r>
            <a:r>
              <a:rPr lang="en" sz="1800">
                <a:solidFill>
                  <a:srgbClr val="FFFFFF"/>
                </a:solidFill>
                <a:latin typeface="Ubuntu"/>
                <a:ea typeface="Ubuntu"/>
                <a:cs typeface="Ubuntu"/>
                <a:sym typeface="Ubuntu"/>
              </a:rPr>
              <a:t>. ”</a:t>
            </a:r>
          </a:p>
          <a:p>
            <a:pPr lvl="0" rtl="0">
              <a:spcBef>
                <a:spcPts val="0"/>
              </a:spcBef>
              <a:buNone/>
            </a:pPr>
            <a:endParaRPr sz="1800">
              <a:solidFill>
                <a:srgbClr val="FFFFFF"/>
              </a:solidFill>
              <a:latin typeface="Ubuntu"/>
              <a:ea typeface="Ubuntu"/>
              <a:cs typeface="Ubuntu"/>
              <a:sym typeface="Ubuntu"/>
            </a:endParaRPr>
          </a:p>
          <a:p>
            <a:pPr lvl="0" rtl="0">
              <a:spcBef>
                <a:spcPts val="0"/>
              </a:spcBef>
              <a:buNone/>
            </a:pPr>
            <a:r>
              <a:rPr lang="en" sz="1800">
                <a:solidFill>
                  <a:srgbClr val="FFFFFF"/>
                </a:solidFill>
                <a:latin typeface="Ubuntu"/>
                <a:ea typeface="Ubuntu"/>
                <a:cs typeface="Ubuntu"/>
                <a:sym typeface="Ubuntu"/>
              </a:rPr>
              <a:t>   Benjamin Franklin</a:t>
            </a:r>
          </a:p>
        </p:txBody>
      </p:sp>
      <p:sp>
        <p:nvSpPr>
          <p:cNvPr id="128" name="Shape 128"/>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29" name="Shape 129"/>
          <p:cNvSpPr txBox="1"/>
          <p:nvPr/>
        </p:nvSpPr>
        <p:spPr>
          <a:xfrm>
            <a:off x="342900" y="3973000"/>
            <a:ext cx="3905031" cy="1004400"/>
          </a:xfrm>
          <a:prstGeom prst="rect">
            <a:avLst/>
          </a:prstGeom>
          <a:noFill/>
          <a:ln>
            <a:noFill/>
          </a:ln>
        </p:spPr>
        <p:txBody>
          <a:bodyPr lIns="91425" tIns="91425" rIns="91425" bIns="91425" anchor="t" anchorCtr="0">
            <a:noAutofit/>
          </a:bodyPr>
          <a:lstStyle/>
          <a:p>
            <a:pPr lvl="0" rtl="0">
              <a:spcBef>
                <a:spcPts val="600"/>
              </a:spcBef>
              <a:buNone/>
            </a:pPr>
            <a:r>
              <a:rPr lang="en" sz="5000" b="1" dirty="0">
                <a:solidFill>
                  <a:schemeClr val="lt1"/>
                </a:solidFill>
                <a:latin typeface="Corsiva"/>
                <a:ea typeface="Corsiva"/>
                <a:cs typeface="Corsiva"/>
                <a:sym typeface="Corsiva"/>
              </a:rPr>
              <a:t>Questions?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Shape 134"/>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
        <p:nvSpPr>
          <p:cNvPr id="135" name="Shape 135"/>
          <p:cNvSpPr txBox="1"/>
          <p:nvPr/>
        </p:nvSpPr>
        <p:spPr>
          <a:xfrm>
            <a:off x="2532050" y="352075"/>
            <a:ext cx="5228700" cy="2169600"/>
          </a:xfrm>
          <a:prstGeom prst="rect">
            <a:avLst/>
          </a:prstGeom>
          <a:noFill/>
          <a:ln>
            <a:noFill/>
          </a:ln>
        </p:spPr>
        <p:txBody>
          <a:bodyPr lIns="91425" tIns="91425" rIns="91425" bIns="91425" anchor="t" anchorCtr="0">
            <a:noAutofit/>
          </a:bodyPr>
          <a:lstStyle/>
          <a:p>
            <a:pPr lvl="0" algn="r" rtl="0">
              <a:spcBef>
                <a:spcPts val="0"/>
              </a:spcBef>
              <a:buNone/>
            </a:pPr>
            <a:r>
              <a:rPr lang="en" sz="4800">
                <a:solidFill>
                  <a:srgbClr val="FFFFFF"/>
                </a:solidFill>
                <a:latin typeface="Ubuntu"/>
                <a:ea typeface="Ubuntu"/>
                <a:cs typeface="Ubuntu"/>
                <a:sym typeface="Ubuntu"/>
              </a:rPr>
              <a:t>Appendix Slides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Supporting Research </a:t>
            </a:r>
          </a:p>
        </p:txBody>
      </p:sp>
      <p:sp>
        <p:nvSpPr>
          <p:cNvPr id="156" name="Shape 15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81000" rtl="0">
              <a:spcBef>
                <a:spcPts val="0"/>
              </a:spcBef>
              <a:buClr>
                <a:srgbClr val="090C49"/>
              </a:buClr>
              <a:buSzPct val="100000"/>
              <a:buFont typeface="Times New Roman"/>
              <a:buChar char="●"/>
            </a:pPr>
            <a:r>
              <a:rPr lang="en" sz="2400">
                <a:solidFill>
                  <a:srgbClr val="090C49"/>
                </a:solidFill>
                <a:latin typeface="Times New Roman"/>
                <a:ea typeface="Times New Roman"/>
                <a:cs typeface="Times New Roman"/>
                <a:sym typeface="Times New Roman"/>
              </a:rPr>
              <a:t>Communication breakdowns in the doctor-patient relationship are responsible for more than </a:t>
            </a:r>
            <a:r>
              <a:rPr lang="en" sz="2600" b="1">
                <a:solidFill>
                  <a:srgbClr val="090C49"/>
                </a:solidFill>
                <a:latin typeface="Times New Roman"/>
                <a:ea typeface="Times New Roman"/>
                <a:cs typeface="Times New Roman"/>
                <a:sym typeface="Times New Roman"/>
              </a:rPr>
              <a:t>80% of medical errors</a:t>
            </a:r>
            <a:r>
              <a:rPr lang="en" sz="2400">
                <a:solidFill>
                  <a:srgbClr val="090C49"/>
                </a:solidFill>
                <a:latin typeface="Times New Roman"/>
                <a:ea typeface="Times New Roman"/>
                <a:cs typeface="Times New Roman"/>
                <a:sym typeface="Times New Roman"/>
              </a:rPr>
              <a:t> and adverse events. </a:t>
            </a:r>
          </a:p>
          <a:p>
            <a:pPr marL="457200" lvl="0" indent="-381000" rtl="0">
              <a:spcBef>
                <a:spcPts val="0"/>
              </a:spcBef>
              <a:buClr>
                <a:srgbClr val="090C49"/>
              </a:buClr>
              <a:buSzPct val="100000"/>
              <a:buFont typeface="Times New Roman"/>
              <a:buChar char="●"/>
            </a:pPr>
            <a:r>
              <a:rPr lang="en" sz="2400">
                <a:solidFill>
                  <a:srgbClr val="090C49"/>
                </a:solidFill>
                <a:latin typeface="Times New Roman"/>
                <a:ea typeface="Times New Roman"/>
                <a:cs typeface="Times New Roman"/>
                <a:sym typeface="Times New Roman"/>
              </a:rPr>
              <a:t>More than</a:t>
            </a:r>
            <a:r>
              <a:rPr lang="en" sz="2600" b="1">
                <a:solidFill>
                  <a:srgbClr val="090C49"/>
                </a:solidFill>
                <a:latin typeface="Times New Roman"/>
                <a:ea typeface="Times New Roman"/>
                <a:cs typeface="Times New Roman"/>
                <a:sym typeface="Times New Roman"/>
              </a:rPr>
              <a:t> 60% of patients</a:t>
            </a:r>
            <a:r>
              <a:rPr lang="en" sz="2400">
                <a:solidFill>
                  <a:srgbClr val="090C49"/>
                </a:solidFill>
                <a:latin typeface="Times New Roman"/>
                <a:ea typeface="Times New Roman"/>
                <a:cs typeface="Times New Roman"/>
                <a:sym typeface="Times New Roman"/>
              </a:rPr>
              <a:t> reported doing better with taking medications as prescribed because of open notes. </a:t>
            </a:r>
          </a:p>
          <a:p>
            <a:pPr marL="457200" lvl="0" indent="-381000" rtl="0">
              <a:spcBef>
                <a:spcPts val="0"/>
              </a:spcBef>
              <a:buClr>
                <a:srgbClr val="090C49"/>
              </a:buClr>
              <a:buSzPct val="100000"/>
              <a:buFont typeface="Times New Roman"/>
              <a:buChar char="●"/>
            </a:pPr>
            <a:r>
              <a:rPr lang="en" sz="2400">
                <a:solidFill>
                  <a:srgbClr val="090C49"/>
                </a:solidFill>
                <a:latin typeface="Times New Roman"/>
                <a:ea typeface="Times New Roman"/>
                <a:cs typeface="Times New Roman"/>
                <a:sym typeface="Times New Roman"/>
              </a:rPr>
              <a:t>More than </a:t>
            </a:r>
            <a:r>
              <a:rPr lang="en" sz="2600" b="1">
                <a:solidFill>
                  <a:srgbClr val="090C49"/>
                </a:solidFill>
                <a:latin typeface="Times New Roman"/>
                <a:ea typeface="Times New Roman"/>
                <a:cs typeface="Times New Roman"/>
                <a:sym typeface="Times New Roman"/>
              </a:rPr>
              <a:t>77% of patients</a:t>
            </a:r>
            <a:r>
              <a:rPr lang="en" sz="2400">
                <a:solidFill>
                  <a:srgbClr val="090C49"/>
                </a:solidFill>
                <a:latin typeface="Times New Roman"/>
                <a:ea typeface="Times New Roman"/>
                <a:cs typeface="Times New Roman"/>
                <a:sym typeface="Times New Roman"/>
              </a:rPr>
              <a:t> reported that open notes helped them feel more in control of their care. </a:t>
            </a:r>
          </a:p>
          <a:p>
            <a:pPr marL="457200" lvl="0" indent="-381000" rtl="0">
              <a:spcBef>
                <a:spcPts val="0"/>
              </a:spcBef>
              <a:buClr>
                <a:srgbClr val="090C49"/>
              </a:buClr>
              <a:buSzPct val="100000"/>
              <a:buFont typeface="Times New Roman"/>
              <a:buChar char="●"/>
            </a:pPr>
            <a:r>
              <a:rPr lang="en" sz="2400">
                <a:solidFill>
                  <a:srgbClr val="090C49"/>
                </a:solidFill>
                <a:latin typeface="Times New Roman"/>
                <a:ea typeface="Times New Roman"/>
                <a:cs typeface="Times New Roman"/>
                <a:sym typeface="Times New Roman"/>
              </a:rPr>
              <a:t>Up to </a:t>
            </a:r>
            <a:r>
              <a:rPr lang="en" sz="2600" b="1">
                <a:solidFill>
                  <a:srgbClr val="090C49"/>
                </a:solidFill>
                <a:latin typeface="Times New Roman"/>
                <a:ea typeface="Times New Roman"/>
                <a:cs typeface="Times New Roman"/>
                <a:sym typeface="Times New Roman"/>
              </a:rPr>
              <a:t>80% of medical information</a:t>
            </a:r>
            <a:r>
              <a:rPr lang="en" sz="2400">
                <a:solidFill>
                  <a:srgbClr val="090C49"/>
                </a:solidFill>
                <a:latin typeface="Times New Roman"/>
                <a:ea typeface="Times New Roman"/>
                <a:cs typeface="Times New Roman"/>
                <a:sym typeface="Times New Roman"/>
              </a:rPr>
              <a:t> provided to patients by healthcare practitioners is forgotten immediately </a:t>
            </a:r>
          </a:p>
          <a:p>
            <a:pPr marR="0" lvl="0" algn="l" rtl="0">
              <a:lnSpc>
                <a:spcPct val="100000"/>
              </a:lnSpc>
              <a:spcBef>
                <a:spcPts val="600"/>
              </a:spcBef>
              <a:spcAft>
                <a:spcPts val="0"/>
              </a:spcAft>
              <a:buNone/>
            </a:pPr>
            <a:endParaRPr sz="1600">
              <a:highlight>
                <a:srgbClr val="FFFFFF"/>
              </a:highlight>
              <a:latin typeface="Times New Roman"/>
              <a:ea typeface="Times New Roman"/>
              <a:cs typeface="Times New Roman"/>
              <a:sym typeface="Times New Roman"/>
            </a:endParaRPr>
          </a:p>
          <a:p>
            <a:pPr marL="0" lvl="0" indent="0" rtl="0">
              <a:spcBef>
                <a:spcPts val="0"/>
              </a:spcBef>
              <a:buNone/>
            </a:pPr>
            <a:endParaRPr sz="1100"/>
          </a:p>
          <a:p>
            <a:pPr marL="0" lvl="0" indent="0" rtl="0">
              <a:spcBef>
                <a:spcPts val="0"/>
              </a:spcBef>
              <a:buNone/>
            </a:pPr>
            <a:endParaRPr sz="1100"/>
          </a:p>
          <a:p>
            <a:pPr lvl="0">
              <a:spcBef>
                <a:spcPts val="0"/>
              </a:spcBef>
              <a:buNone/>
            </a:pPr>
            <a:endParaRPr/>
          </a:p>
        </p:txBody>
      </p:sp>
      <p:sp>
        <p:nvSpPr>
          <p:cNvPr id="157" name="Shape 157"/>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790262" y="1910000"/>
            <a:ext cx="2586300" cy="784799"/>
          </a:xfrm>
          <a:prstGeom prst="rect">
            <a:avLst/>
          </a:prstGeom>
        </p:spPr>
        <p:txBody>
          <a:bodyPr lIns="91425" tIns="91425" rIns="91425" bIns="91425" anchor="b" anchorCtr="0">
            <a:noAutofit/>
          </a:bodyPr>
          <a:lstStyle/>
          <a:p>
            <a:pPr lvl="0">
              <a:spcBef>
                <a:spcPts val="0"/>
              </a:spcBef>
              <a:buNone/>
            </a:pPr>
            <a:r>
              <a:rPr lang="en">
                <a:solidFill>
                  <a:srgbClr val="0C343D"/>
                </a:solidFill>
                <a:latin typeface="Impact"/>
                <a:ea typeface="Impact"/>
                <a:cs typeface="Impact"/>
                <a:sym typeface="Impact"/>
              </a:rPr>
              <a:t>Contents</a:t>
            </a:r>
          </a:p>
        </p:txBody>
      </p:sp>
      <p:sp>
        <p:nvSpPr>
          <p:cNvPr id="42" name="Shape 42"/>
          <p:cNvSpPr/>
          <p:nvPr/>
        </p:nvSpPr>
        <p:spPr>
          <a:xfrm>
            <a:off x="760800" y="2694800"/>
            <a:ext cx="2645225" cy="191050"/>
          </a:xfrm>
          <a:custGeom>
            <a:avLst/>
            <a:gdLst/>
            <a:ahLst/>
            <a:cxnLst/>
            <a:rect l="0" t="0" r="0" b="0"/>
            <a:pathLst>
              <a:path w="105809" h="7642" extrusionOk="0">
                <a:moveTo>
                  <a:pt x="0" y="7642"/>
                </a:moveTo>
                <a:lnTo>
                  <a:pt x="101106" y="7642"/>
                </a:lnTo>
                <a:lnTo>
                  <a:pt x="105809" y="2939"/>
                </a:lnTo>
                <a:lnTo>
                  <a:pt x="100518" y="0"/>
                </a:lnTo>
                <a:lnTo>
                  <a:pt x="0" y="0"/>
                </a:lnTo>
                <a:close/>
              </a:path>
            </a:pathLst>
          </a:custGeom>
          <a:solidFill>
            <a:srgbClr val="A4C2F4"/>
          </a:solidFill>
          <a:ln w="19050" cap="flat" cmpd="sng">
            <a:solidFill>
              <a:srgbClr val="A4C2F4"/>
            </a:solidFill>
            <a:prstDash val="solid"/>
            <a:round/>
            <a:headEnd type="none" w="lg" len="lg"/>
            <a:tailEnd type="none" w="lg" len="lg"/>
          </a:ln>
        </p:spPr>
      </p:sp>
      <p:pic>
        <p:nvPicPr>
          <p:cNvPr id="43" name="Shape 43"/>
          <p:cNvPicPr preferRelativeResize="0"/>
          <p:nvPr/>
        </p:nvPicPr>
        <p:blipFill>
          <a:blip r:embed="rId3">
            <a:alphaModFix/>
          </a:blip>
          <a:stretch>
            <a:fillRect/>
          </a:stretch>
        </p:blipFill>
        <p:spPr>
          <a:xfrm>
            <a:off x="4055075" y="-191962"/>
            <a:ext cx="5088924" cy="5469774"/>
          </a:xfrm>
          <a:prstGeom prst="rect">
            <a:avLst/>
          </a:prstGeom>
          <a:noFill/>
          <a:ln>
            <a:noFill/>
          </a:ln>
        </p:spPr>
      </p:pic>
      <p:sp>
        <p:nvSpPr>
          <p:cNvPr id="44" name="Shape 44"/>
          <p:cNvSpPr txBox="1"/>
          <p:nvPr/>
        </p:nvSpPr>
        <p:spPr>
          <a:xfrm>
            <a:off x="4709225" y="1112850"/>
            <a:ext cx="3847500" cy="3636899"/>
          </a:xfrm>
          <a:prstGeom prst="rect">
            <a:avLst/>
          </a:prstGeom>
          <a:noFill/>
          <a:ln>
            <a:noFill/>
          </a:ln>
        </p:spPr>
        <p:txBody>
          <a:bodyPr lIns="91425" tIns="91425" rIns="91425" bIns="91425" anchor="t" anchorCtr="0">
            <a:noAutofit/>
          </a:bodyPr>
          <a:lstStyle/>
          <a:p>
            <a:pPr marL="457200" lvl="0" indent="-355600" rtl="0">
              <a:spcBef>
                <a:spcPts val="0"/>
              </a:spcBef>
              <a:buSzPct val="100000"/>
              <a:buFont typeface="Raleway"/>
              <a:buAutoNum type="arabicPeriod"/>
            </a:pPr>
            <a:r>
              <a:rPr lang="en" sz="2000">
                <a:latin typeface="Raleway"/>
                <a:ea typeface="Raleway"/>
                <a:cs typeface="Raleway"/>
                <a:sym typeface="Raleway"/>
              </a:rPr>
              <a:t>Skit</a:t>
            </a:r>
          </a:p>
          <a:p>
            <a:pPr marL="457200" lvl="0" indent="-355600" rtl="0">
              <a:spcBef>
                <a:spcPts val="0"/>
              </a:spcBef>
              <a:buSzPct val="100000"/>
              <a:buFont typeface="Raleway"/>
              <a:buAutoNum type="arabicPeriod"/>
            </a:pPr>
            <a:r>
              <a:rPr lang="en" sz="2000">
                <a:latin typeface="Raleway"/>
                <a:ea typeface="Raleway"/>
                <a:cs typeface="Raleway"/>
                <a:sym typeface="Raleway"/>
              </a:rPr>
              <a:t>Aim and Core Values</a:t>
            </a:r>
          </a:p>
          <a:p>
            <a:pPr marL="457200" lvl="0" indent="-355600" rtl="0">
              <a:spcBef>
                <a:spcPts val="0"/>
              </a:spcBef>
              <a:buSzPct val="100000"/>
              <a:buFont typeface="Raleway"/>
              <a:buAutoNum type="arabicPeriod"/>
            </a:pPr>
            <a:r>
              <a:rPr lang="en" sz="2000">
                <a:solidFill>
                  <a:schemeClr val="dk1"/>
                </a:solidFill>
                <a:latin typeface="Raleway"/>
                <a:ea typeface="Raleway"/>
                <a:cs typeface="Raleway"/>
                <a:sym typeface="Raleway"/>
              </a:rPr>
              <a:t>Product Vision - Wireframe</a:t>
            </a:r>
          </a:p>
          <a:p>
            <a:pPr marL="457200" lvl="0" indent="-355600" rtl="0">
              <a:spcBef>
                <a:spcPts val="0"/>
              </a:spcBef>
              <a:buSzPct val="100000"/>
              <a:buFont typeface="Raleway"/>
              <a:buAutoNum type="arabicPeriod"/>
            </a:pPr>
            <a:r>
              <a:rPr lang="en" sz="2000">
                <a:solidFill>
                  <a:schemeClr val="dk1"/>
                </a:solidFill>
                <a:latin typeface="Raleway"/>
                <a:ea typeface="Raleway"/>
                <a:cs typeface="Raleway"/>
                <a:sym typeface="Raleway"/>
              </a:rPr>
              <a:t>Dimensional Analysis</a:t>
            </a:r>
          </a:p>
          <a:p>
            <a:pPr marL="457200" lvl="0" indent="-355600" rtl="0">
              <a:spcBef>
                <a:spcPts val="0"/>
              </a:spcBef>
              <a:buSzPct val="100000"/>
              <a:buFont typeface="Raleway"/>
              <a:buAutoNum type="arabicPeriod"/>
            </a:pPr>
            <a:r>
              <a:rPr lang="en" sz="2000">
                <a:latin typeface="Raleway"/>
                <a:ea typeface="Raleway"/>
                <a:cs typeface="Raleway"/>
                <a:sym typeface="Raleway"/>
              </a:rPr>
              <a:t>Strategy Canvas</a:t>
            </a:r>
          </a:p>
          <a:p>
            <a:pPr marL="457200" lvl="0" indent="-355600" rtl="0">
              <a:spcBef>
                <a:spcPts val="0"/>
              </a:spcBef>
              <a:buSzPct val="100000"/>
              <a:buFont typeface="Raleway"/>
              <a:buAutoNum type="arabicPeriod"/>
            </a:pPr>
            <a:r>
              <a:rPr lang="en" sz="2000">
                <a:latin typeface="Raleway"/>
                <a:ea typeface="Raleway"/>
                <a:cs typeface="Raleway"/>
                <a:sym typeface="Raleway"/>
              </a:rPr>
              <a:t>Implications</a:t>
            </a:r>
          </a:p>
          <a:p>
            <a:pPr marL="457200" lvl="0" indent="-355600" rtl="0">
              <a:spcBef>
                <a:spcPts val="0"/>
              </a:spcBef>
              <a:buSzPct val="100000"/>
              <a:buFont typeface="Raleway"/>
              <a:buAutoNum type="arabicPeriod"/>
            </a:pPr>
            <a:r>
              <a:rPr lang="en" sz="2000">
                <a:latin typeface="Raleway"/>
                <a:ea typeface="Raleway"/>
                <a:cs typeface="Raleway"/>
                <a:sym typeface="Raleway"/>
              </a:rPr>
              <a:t>Product Demonstration</a:t>
            </a:r>
          </a:p>
          <a:p>
            <a:pPr marL="457200" lvl="0" indent="-355600">
              <a:spcBef>
                <a:spcPts val="0"/>
              </a:spcBef>
              <a:buSzPct val="100000"/>
              <a:buFont typeface="Raleway"/>
              <a:buAutoNum type="arabicPeriod"/>
            </a:pPr>
            <a:r>
              <a:rPr lang="en" sz="2000">
                <a:latin typeface="Raleway"/>
                <a:ea typeface="Raleway"/>
                <a:cs typeface="Raleway"/>
                <a:sym typeface="Raleway"/>
              </a:rPr>
              <a:t>Questions</a:t>
            </a:r>
          </a:p>
        </p:txBody>
      </p:sp>
      <p:sp>
        <p:nvSpPr>
          <p:cNvPr id="45" name="Shape 45"/>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51" name="Shape 51"/>
          <p:cNvSpPr txBox="1"/>
          <p:nvPr/>
        </p:nvSpPr>
        <p:spPr>
          <a:xfrm>
            <a:off x="800050" y="606500"/>
            <a:ext cx="3859368" cy="827399"/>
          </a:xfrm>
          <a:prstGeom prst="rect">
            <a:avLst/>
          </a:prstGeom>
          <a:noFill/>
          <a:ln>
            <a:noFill/>
          </a:ln>
        </p:spPr>
        <p:txBody>
          <a:bodyPr lIns="91425" tIns="91425" rIns="91425" bIns="91425" anchor="t" anchorCtr="0">
            <a:noAutofit/>
          </a:bodyPr>
          <a:lstStyle/>
          <a:p>
            <a:pPr lvl="0" algn="l">
              <a:spcBef>
                <a:spcPts val="0"/>
              </a:spcBef>
              <a:buNone/>
            </a:pPr>
            <a:r>
              <a:rPr lang="en" sz="7200" b="1" dirty="0" smtClean="0">
                <a:solidFill>
                  <a:srgbClr val="666666"/>
                </a:solidFill>
                <a:latin typeface="Amatic SC"/>
                <a:ea typeface="Amatic SC"/>
                <a:cs typeface="Amatic SC"/>
                <a:sym typeface="Amatic SC"/>
              </a:rPr>
              <a:t>s </a:t>
            </a:r>
            <a:r>
              <a:rPr lang="en" sz="7200" b="1" dirty="0">
                <a:solidFill>
                  <a:srgbClr val="666666"/>
                </a:solidFill>
                <a:latin typeface="Amatic SC"/>
                <a:ea typeface="Amatic SC"/>
                <a:cs typeface="Amatic SC"/>
                <a:sym typeface="Amatic SC"/>
              </a:rPr>
              <a:t>k i 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234153"/>
            <a:ext cx="8229600" cy="857400"/>
          </a:xfrm>
          <a:prstGeom prst="rect">
            <a:avLst/>
          </a:prstGeom>
        </p:spPr>
        <p:txBody>
          <a:bodyPr lIns="91425" tIns="91425" rIns="91425" bIns="91425" anchor="b" anchorCtr="0">
            <a:noAutofit/>
          </a:bodyPr>
          <a:lstStyle/>
          <a:p>
            <a:pPr lvl="0" rtl="0">
              <a:spcBef>
                <a:spcPts val="0"/>
              </a:spcBef>
              <a:buNone/>
            </a:pPr>
            <a:r>
              <a:rPr lang="en">
                <a:solidFill>
                  <a:srgbClr val="FFFFFF"/>
                </a:solidFill>
              </a:rPr>
              <a:t>Aim</a:t>
            </a:r>
          </a:p>
        </p:txBody>
      </p:sp>
      <p:sp>
        <p:nvSpPr>
          <p:cNvPr id="57" name="Shape 57"/>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a:t>
            </a:fld>
            <a:endParaRPr lang="en"/>
          </a:p>
        </p:txBody>
      </p:sp>
      <p:pic>
        <p:nvPicPr>
          <p:cNvPr id="58" name="Shape 58"/>
          <p:cNvPicPr preferRelativeResize="0"/>
          <p:nvPr/>
        </p:nvPicPr>
        <p:blipFill>
          <a:blip r:embed="rId4">
            <a:alphaModFix/>
          </a:blip>
          <a:stretch>
            <a:fillRect/>
          </a:stretch>
        </p:blipFill>
        <p:spPr>
          <a:xfrm>
            <a:off x="792475" y="1483175"/>
            <a:ext cx="2177149" cy="2177149"/>
          </a:xfrm>
          <a:prstGeom prst="rect">
            <a:avLst/>
          </a:prstGeom>
          <a:noFill/>
          <a:ln>
            <a:noFill/>
          </a:ln>
        </p:spPr>
      </p:pic>
      <p:pic>
        <p:nvPicPr>
          <p:cNvPr id="59" name="Shape 59"/>
          <p:cNvPicPr preferRelativeResize="0"/>
          <p:nvPr/>
        </p:nvPicPr>
        <p:blipFill>
          <a:blip r:embed="rId5">
            <a:alphaModFix/>
          </a:blip>
          <a:stretch>
            <a:fillRect/>
          </a:stretch>
        </p:blipFill>
        <p:spPr>
          <a:xfrm>
            <a:off x="3457300" y="1483175"/>
            <a:ext cx="2177149" cy="2177149"/>
          </a:xfrm>
          <a:prstGeom prst="rect">
            <a:avLst/>
          </a:prstGeom>
          <a:noFill/>
          <a:ln>
            <a:noFill/>
          </a:ln>
        </p:spPr>
      </p:pic>
      <p:pic>
        <p:nvPicPr>
          <p:cNvPr id="60" name="Shape 60"/>
          <p:cNvPicPr preferRelativeResize="0"/>
          <p:nvPr/>
        </p:nvPicPr>
        <p:blipFill>
          <a:blip r:embed="rId6">
            <a:alphaModFix/>
          </a:blip>
          <a:stretch>
            <a:fillRect/>
          </a:stretch>
        </p:blipFill>
        <p:spPr>
          <a:xfrm>
            <a:off x="6174375" y="1483175"/>
            <a:ext cx="2177149" cy="2177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66" name="Shape 66"/>
          <p:cNvPicPr preferRelativeResize="0"/>
          <p:nvPr/>
        </p:nvPicPr>
        <p:blipFill>
          <a:blip r:embed="rId3">
            <a:alphaModFix/>
          </a:blip>
          <a:stretch>
            <a:fillRect/>
          </a:stretch>
        </p:blipFill>
        <p:spPr>
          <a:xfrm>
            <a:off x="3290250" y="0"/>
            <a:ext cx="2563525"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822750" y="205975"/>
            <a:ext cx="7309100" cy="4935325"/>
          </a:xfrm>
          <a:prstGeom prst="rect">
            <a:avLst/>
          </a:prstGeom>
          <a:noFill/>
          <a:ln>
            <a:noFill/>
          </a:ln>
        </p:spPr>
      </p:pic>
      <p:sp>
        <p:nvSpPr>
          <p:cNvPr id="72" name="Shape 72"/>
          <p:cNvSpPr txBox="1"/>
          <p:nvPr/>
        </p:nvSpPr>
        <p:spPr>
          <a:xfrm>
            <a:off x="1365100" y="926525"/>
            <a:ext cx="2481000" cy="1725899"/>
          </a:xfrm>
          <a:prstGeom prst="rect">
            <a:avLst/>
          </a:prstGeom>
          <a:noFill/>
          <a:ln>
            <a:noFill/>
          </a:ln>
        </p:spPr>
        <p:txBody>
          <a:bodyPr lIns="91425" tIns="91425" rIns="91425" bIns="91425" anchor="t" anchorCtr="0">
            <a:noAutofit/>
          </a:bodyPr>
          <a:lstStyle/>
          <a:p>
            <a:pPr lvl="0" algn="ctr" rtl="0">
              <a:spcBef>
                <a:spcPts val="0"/>
              </a:spcBef>
              <a:buNone/>
            </a:pPr>
            <a:r>
              <a:rPr lang="en" dirty="0"/>
              <a:t>Interactive Treatment Plan </a:t>
            </a:r>
          </a:p>
          <a:p>
            <a:pPr lvl="0" rtl="0">
              <a:spcBef>
                <a:spcPts val="0"/>
              </a:spcBef>
              <a:buNone/>
            </a:pPr>
            <a:endParaRPr dirty="0"/>
          </a:p>
          <a:p>
            <a:pPr lvl="0" algn="ctr" rtl="0">
              <a:spcBef>
                <a:spcPts val="0"/>
              </a:spcBef>
              <a:buNone/>
            </a:pPr>
            <a:r>
              <a:rPr lang="en" dirty="0"/>
              <a:t>Monitor progress through tracking symptoms </a:t>
            </a:r>
          </a:p>
          <a:p>
            <a:pPr lvl="0" algn="l" rtl="0">
              <a:spcBef>
                <a:spcPts val="0"/>
              </a:spcBef>
              <a:buNone/>
            </a:pPr>
            <a:endParaRPr dirty="0">
              <a:solidFill>
                <a:schemeClr val="dk1"/>
              </a:solidFill>
            </a:endParaRPr>
          </a:p>
          <a:p>
            <a:pPr lvl="0" algn="ctr" rtl="0">
              <a:spcBef>
                <a:spcPts val="0"/>
              </a:spcBef>
              <a:buClr>
                <a:schemeClr val="dk1"/>
              </a:buClr>
              <a:buFont typeface="Arial"/>
              <a:buNone/>
            </a:pPr>
            <a:r>
              <a:rPr lang="en" dirty="0">
                <a:solidFill>
                  <a:schemeClr val="dk1"/>
                </a:solidFill>
              </a:rPr>
              <a:t>Becoming healthier </a:t>
            </a:r>
          </a:p>
          <a:p>
            <a:pPr lvl="0" rtl="0">
              <a:spcBef>
                <a:spcPts val="0"/>
              </a:spcBef>
              <a:buNone/>
            </a:pPr>
            <a:endParaRPr dirty="0"/>
          </a:p>
          <a:p>
            <a:pPr lvl="0" rtl="0">
              <a:spcBef>
                <a:spcPts val="0"/>
              </a:spcBef>
              <a:buNone/>
            </a:pPr>
            <a:endParaRPr dirty="0"/>
          </a:p>
          <a:p>
            <a:pPr lvl="0">
              <a:spcBef>
                <a:spcPts val="0"/>
              </a:spcBef>
              <a:buNone/>
            </a:pPr>
            <a:endParaRPr dirty="0"/>
          </a:p>
        </p:txBody>
      </p:sp>
      <p:sp>
        <p:nvSpPr>
          <p:cNvPr id="73" name="Shape 73"/>
          <p:cNvSpPr txBox="1"/>
          <p:nvPr/>
        </p:nvSpPr>
        <p:spPr>
          <a:xfrm>
            <a:off x="5044748" y="882730"/>
            <a:ext cx="2759399" cy="1443899"/>
          </a:xfrm>
          <a:prstGeom prst="rect">
            <a:avLst/>
          </a:prstGeom>
          <a:noFill/>
          <a:ln>
            <a:noFill/>
          </a:ln>
        </p:spPr>
        <p:txBody>
          <a:bodyPr lIns="91425" tIns="91425" rIns="91425" bIns="91425" anchor="t" anchorCtr="0">
            <a:noAutofit/>
          </a:bodyPr>
          <a:lstStyle/>
          <a:p>
            <a:pPr lvl="0" algn="ctr" rtl="0">
              <a:spcBef>
                <a:spcPts val="0"/>
              </a:spcBef>
              <a:buNone/>
            </a:pPr>
            <a:r>
              <a:rPr lang="en" dirty="0"/>
              <a:t>Plan created by the patient’s physician</a:t>
            </a:r>
          </a:p>
          <a:p>
            <a:pPr lvl="0" algn="ctr" rtl="0">
              <a:spcBef>
                <a:spcPts val="0"/>
              </a:spcBef>
              <a:buNone/>
            </a:pPr>
            <a:endParaRPr dirty="0"/>
          </a:p>
          <a:p>
            <a:pPr lvl="0" algn="ctr" rtl="0">
              <a:spcBef>
                <a:spcPts val="0"/>
              </a:spcBef>
              <a:buNone/>
            </a:pPr>
            <a:r>
              <a:rPr lang="en" dirty="0"/>
              <a:t>Future health benefits </a:t>
            </a:r>
          </a:p>
          <a:p>
            <a:pPr lvl="0" algn="ctr" rtl="0">
              <a:spcBef>
                <a:spcPts val="0"/>
              </a:spcBef>
              <a:buNone/>
            </a:pPr>
            <a:endParaRPr dirty="0"/>
          </a:p>
          <a:p>
            <a:pPr lvl="0" algn="ctr" rtl="0">
              <a:spcBef>
                <a:spcPts val="0"/>
              </a:spcBef>
              <a:buNone/>
            </a:pPr>
            <a:r>
              <a:rPr lang="en" dirty="0"/>
              <a:t>Symptom checkpoints  </a:t>
            </a:r>
          </a:p>
          <a:p>
            <a:pPr lvl="0" algn="ctr" rtl="0">
              <a:spcBef>
                <a:spcPts val="0"/>
              </a:spcBef>
              <a:buNone/>
            </a:pPr>
            <a:endParaRPr dirty="0"/>
          </a:p>
          <a:p>
            <a:pPr lvl="0" algn="r" rtl="0">
              <a:spcBef>
                <a:spcPts val="0"/>
              </a:spcBef>
              <a:buNone/>
            </a:pPr>
            <a:r>
              <a:rPr lang="en" dirty="0"/>
              <a:t> </a:t>
            </a:r>
          </a:p>
          <a:p>
            <a:pPr lvl="0" algn="r" rtl="0">
              <a:spcBef>
                <a:spcPts val="0"/>
              </a:spcBef>
              <a:buNone/>
            </a:pPr>
            <a:r>
              <a:rPr lang="en" dirty="0"/>
              <a:t>….</a:t>
            </a:r>
          </a:p>
          <a:p>
            <a:pPr lvl="0" algn="r" rtl="0">
              <a:spcBef>
                <a:spcPts val="0"/>
              </a:spcBef>
              <a:buNone/>
            </a:pPr>
            <a:endParaRPr dirty="0"/>
          </a:p>
          <a:p>
            <a:pPr lvl="0" algn="r" rtl="0">
              <a:spcBef>
                <a:spcPts val="0"/>
              </a:spcBef>
              <a:buNone/>
            </a:pPr>
            <a:endParaRPr dirty="0"/>
          </a:p>
        </p:txBody>
      </p:sp>
      <p:sp>
        <p:nvSpPr>
          <p:cNvPr id="74" name="Shape 74"/>
          <p:cNvSpPr txBox="1"/>
          <p:nvPr/>
        </p:nvSpPr>
        <p:spPr>
          <a:xfrm>
            <a:off x="3298675" y="2928361"/>
            <a:ext cx="2508281" cy="1497599"/>
          </a:xfrm>
          <a:prstGeom prst="rect">
            <a:avLst/>
          </a:prstGeom>
          <a:noFill/>
          <a:ln>
            <a:noFill/>
          </a:ln>
        </p:spPr>
        <p:txBody>
          <a:bodyPr lIns="91425" tIns="91425" rIns="91425" bIns="91425" anchor="t" anchorCtr="0">
            <a:noAutofit/>
          </a:bodyPr>
          <a:lstStyle/>
          <a:p>
            <a:pPr lvl="0" algn="ctr" rtl="0">
              <a:spcBef>
                <a:spcPts val="0"/>
              </a:spcBef>
              <a:buNone/>
            </a:pPr>
            <a:r>
              <a:rPr lang="en" dirty="0" smtClean="0"/>
              <a:t>Builds </a:t>
            </a:r>
            <a:r>
              <a:rPr lang="en" dirty="0"/>
              <a:t>Trust </a:t>
            </a:r>
          </a:p>
          <a:p>
            <a:pPr lvl="0" algn="ctr" rtl="0">
              <a:spcBef>
                <a:spcPts val="0"/>
              </a:spcBef>
              <a:buNone/>
            </a:pPr>
            <a:endParaRPr lang="en-US" dirty="0" smtClean="0"/>
          </a:p>
          <a:p>
            <a:pPr lvl="0" algn="ctr"/>
            <a:r>
              <a:rPr lang="en" dirty="0"/>
              <a:t>Feeling </a:t>
            </a:r>
            <a:r>
              <a:rPr lang="en" dirty="0" smtClean="0"/>
              <a:t>Healthy</a:t>
            </a:r>
            <a:endParaRPr lang="en-US" dirty="0" smtClean="0"/>
          </a:p>
          <a:p>
            <a:pPr lvl="0" algn="ctr"/>
            <a:endParaRPr lang="en-US" dirty="0"/>
          </a:p>
          <a:p>
            <a:pPr lvl="0" algn="ctr"/>
            <a:r>
              <a:rPr lang="en-US" dirty="0"/>
              <a:t>Optimism about future health </a:t>
            </a:r>
          </a:p>
          <a:p>
            <a:pPr lvl="0" algn="ctr"/>
            <a:endParaRPr dirty="0"/>
          </a:p>
          <a:p>
            <a:pPr lvl="0" algn="ctr" rtl="0">
              <a:spcBef>
                <a:spcPts val="0"/>
              </a:spcBef>
              <a:buNone/>
            </a:pPr>
            <a:r>
              <a:rPr lang="en" dirty="0"/>
              <a:t>Feeling </a:t>
            </a:r>
            <a:r>
              <a:rPr lang="en" dirty="0" smtClean="0"/>
              <a:t>Secure</a:t>
            </a:r>
          </a:p>
        </p:txBody>
      </p:sp>
      <p:pic>
        <p:nvPicPr>
          <p:cNvPr id="75" name="Shape 75" descr="Screen Shot 2014-12-01 at 11.51.57 PM.png"/>
          <p:cNvPicPr preferRelativeResize="0"/>
          <p:nvPr/>
        </p:nvPicPr>
        <p:blipFill>
          <a:blip r:embed="rId4">
            <a:alphaModFix/>
          </a:blip>
          <a:stretch>
            <a:fillRect/>
          </a:stretch>
        </p:blipFill>
        <p:spPr>
          <a:xfrm>
            <a:off x="3460187" y="1970987"/>
            <a:ext cx="2034224" cy="965674"/>
          </a:xfrm>
          <a:prstGeom prst="rect">
            <a:avLst/>
          </a:prstGeom>
          <a:noFill/>
          <a:ln>
            <a:noFill/>
          </a:ln>
        </p:spPr>
      </p:pic>
      <p:sp>
        <p:nvSpPr>
          <p:cNvPr id="76" name="Shape 76"/>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152400" y="152400"/>
            <a:ext cx="8334375" cy="4914900"/>
          </a:xfrm>
          <a:prstGeom prst="rect">
            <a:avLst/>
          </a:prstGeom>
          <a:noFill/>
          <a:ln>
            <a:noFill/>
          </a:ln>
        </p:spPr>
      </p:pic>
      <p:sp>
        <p:nvSpPr>
          <p:cNvPr id="82" name="Shape 82"/>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cxnSp>
        <p:nvCxnSpPr>
          <p:cNvPr id="83" name="Shape 83"/>
          <p:cNvCxnSpPr/>
          <p:nvPr/>
        </p:nvCxnSpPr>
        <p:spPr>
          <a:xfrm>
            <a:off x="4471987" y="744000"/>
            <a:ext cx="0" cy="2915400"/>
          </a:xfrm>
          <a:prstGeom prst="straightConnector1">
            <a:avLst/>
          </a:prstGeom>
          <a:noFill/>
          <a:ln w="38100" cap="flat" cmpd="sng">
            <a:solidFill>
              <a:srgbClr val="134F5C"/>
            </a:solidFill>
            <a:prstDash val="dash"/>
            <a:round/>
            <a:headEnd type="none" w="lg" len="lg"/>
            <a:tailEnd type="none" w="lg" len="lg"/>
          </a:ln>
        </p:spPr>
      </p:cxnSp>
      <p:sp>
        <p:nvSpPr>
          <p:cNvPr id="84" name="Shape 84"/>
          <p:cNvSpPr/>
          <p:nvPr/>
        </p:nvSpPr>
        <p:spPr>
          <a:xfrm>
            <a:off x="4472000" y="762150"/>
            <a:ext cx="3461700" cy="2879099"/>
          </a:xfrm>
          <a:prstGeom prst="rect">
            <a:avLst/>
          </a:prstGeom>
          <a:solidFill>
            <a:srgbClr val="192680">
              <a:alpha val="25500"/>
            </a:srgbClr>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sp>
        <p:nvSpPr>
          <p:cNvPr id="90" name="Shape 90"/>
          <p:cNvSpPr/>
          <p:nvPr/>
        </p:nvSpPr>
        <p:spPr>
          <a:xfrm>
            <a:off x="1876950" y="61350"/>
            <a:ext cx="5390100" cy="5020799"/>
          </a:xfrm>
          <a:prstGeom prst="ellipse">
            <a:avLst/>
          </a:prstGeom>
          <a:solidFill>
            <a:srgbClr val="434343"/>
          </a:solidFill>
          <a:ln w="114300" cap="flat" cmpd="sng">
            <a:solidFill>
              <a:srgbClr val="6AA84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2600">
              <a:solidFill>
                <a:schemeClr val="lt1"/>
              </a:solidFill>
            </a:endParaRPr>
          </a:p>
          <a:p>
            <a:pPr lvl="0" algn="ctr">
              <a:spcBef>
                <a:spcPts val="0"/>
              </a:spcBef>
              <a:buNone/>
            </a:pPr>
            <a:r>
              <a:rPr lang="en" sz="2600">
                <a:solidFill>
                  <a:schemeClr val="lt1"/>
                </a:solidFill>
              </a:rPr>
              <a:t>What implications would arise if we introduced a system in which the patient has access to an interactive treatment plan created by the physician for their use outside of the doctor's office?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solidFill>
                  <a:srgbClr val="0C343D"/>
                </a:solidFill>
                <a:latin typeface="Impact"/>
                <a:ea typeface="Impact"/>
                <a:cs typeface="Impact"/>
                <a:sym typeface="Impact"/>
              </a:rPr>
              <a:t>Positive Implications</a:t>
            </a:r>
          </a:p>
        </p:txBody>
      </p:sp>
      <p:sp>
        <p:nvSpPr>
          <p:cNvPr id="96" name="Shape 96"/>
          <p:cNvSpPr txBox="1">
            <a:spLocks noGrp="1"/>
          </p:cNvSpPr>
          <p:nvPr>
            <p:ph type="sldNum" idx="12"/>
          </p:nvPr>
        </p:nvSpPr>
        <p:spPr>
          <a:xfrm>
            <a:off x="8556783"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a:t>
            </a:fld>
            <a:endParaRPr lang="en"/>
          </a:p>
        </p:txBody>
      </p:sp>
      <p:sp>
        <p:nvSpPr>
          <p:cNvPr id="97" name="Shape 97"/>
          <p:cNvSpPr/>
          <p:nvPr/>
        </p:nvSpPr>
        <p:spPr>
          <a:xfrm>
            <a:off x="227700" y="1944350"/>
            <a:ext cx="1898399" cy="1866600"/>
          </a:xfrm>
          <a:prstGeom prst="ellipse">
            <a:avLst/>
          </a:prstGeom>
          <a:solidFill>
            <a:srgbClr val="6AA84F">
              <a:alpha val="67360"/>
            </a:srgb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3033087" y="1934750"/>
            <a:ext cx="1898399" cy="1866600"/>
          </a:xfrm>
          <a:prstGeom prst="ellipse">
            <a:avLst/>
          </a:prstGeom>
          <a:solidFill>
            <a:srgbClr val="6AA84F">
              <a:alpha val="66980"/>
            </a:srgb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chemeClr val="dk1"/>
              </a:solidFill>
            </a:endParaRPr>
          </a:p>
          <a:p>
            <a:pPr lvl="0" rtl="0">
              <a:spcBef>
                <a:spcPts val="0"/>
              </a:spcBef>
              <a:buNone/>
            </a:pPr>
            <a:endParaRPr>
              <a:solidFill>
                <a:schemeClr val="dk1"/>
              </a:solidFill>
            </a:endParaRPr>
          </a:p>
          <a:p>
            <a:pPr lvl="0" algn="ctr" rtl="0">
              <a:spcBef>
                <a:spcPts val="0"/>
              </a:spcBef>
              <a:buNone/>
            </a:pPr>
            <a:r>
              <a:rPr lang="en">
                <a:solidFill>
                  <a:schemeClr val="dk1"/>
                </a:solidFill>
              </a:rPr>
              <a:t>Patients will be able to successfully follow advised treatment.</a:t>
            </a:r>
          </a:p>
          <a:p>
            <a:pPr lvl="0" algn="ctr" rtl="0">
              <a:spcBef>
                <a:spcPts val="0"/>
              </a:spcBef>
              <a:buNone/>
            </a:pPr>
            <a:endParaRPr>
              <a:solidFill>
                <a:schemeClr val="dk1"/>
              </a:solidFill>
            </a:endParaRPr>
          </a:p>
          <a:p>
            <a:pPr lvl="0" algn="ctr" rtl="0">
              <a:spcBef>
                <a:spcPts val="0"/>
              </a:spcBef>
              <a:buNone/>
            </a:pPr>
            <a:r>
              <a:rPr lang="en">
                <a:solidFill>
                  <a:schemeClr val="dk1"/>
                </a:solidFill>
              </a:rPr>
              <a:t>+5/7</a:t>
            </a:r>
          </a:p>
          <a:p>
            <a:pPr lvl="0" rtl="0">
              <a:spcBef>
                <a:spcPts val="0"/>
              </a:spcBef>
              <a:buClr>
                <a:schemeClr val="dk1"/>
              </a:buClr>
              <a:buFont typeface="Arial"/>
              <a:buNone/>
            </a:pPr>
            <a:endParaRPr>
              <a:solidFill>
                <a:schemeClr val="dk1"/>
              </a:solidFill>
            </a:endParaRPr>
          </a:p>
          <a:p>
            <a:pPr lvl="0">
              <a:spcBef>
                <a:spcPts val="0"/>
              </a:spcBef>
              <a:buNone/>
            </a:pPr>
            <a:endParaRPr/>
          </a:p>
        </p:txBody>
      </p:sp>
      <p:sp>
        <p:nvSpPr>
          <p:cNvPr id="99" name="Shape 99"/>
          <p:cNvSpPr/>
          <p:nvPr/>
        </p:nvSpPr>
        <p:spPr>
          <a:xfrm>
            <a:off x="6430125" y="910975"/>
            <a:ext cx="1898399" cy="1866600"/>
          </a:xfrm>
          <a:prstGeom prst="ellipse">
            <a:avLst/>
          </a:prstGeom>
          <a:solidFill>
            <a:srgbClr val="6AA84F">
              <a:alpha val="68910"/>
            </a:srgb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Doctor’s time is better utilized.</a:t>
            </a:r>
          </a:p>
          <a:p>
            <a:pPr lvl="0" rtl="0">
              <a:spcBef>
                <a:spcPts val="0"/>
              </a:spcBef>
              <a:buNone/>
            </a:pPr>
            <a:endParaRPr/>
          </a:p>
          <a:p>
            <a:pPr lvl="0" algn="ctr">
              <a:spcBef>
                <a:spcPts val="0"/>
              </a:spcBef>
              <a:buNone/>
            </a:pPr>
            <a:r>
              <a:rPr lang="en"/>
              <a:t>+4/6</a:t>
            </a:r>
          </a:p>
        </p:txBody>
      </p:sp>
      <p:sp>
        <p:nvSpPr>
          <p:cNvPr id="100" name="Shape 100"/>
          <p:cNvSpPr/>
          <p:nvPr/>
        </p:nvSpPr>
        <p:spPr>
          <a:xfrm>
            <a:off x="6408211" y="3048250"/>
            <a:ext cx="1898399" cy="1866600"/>
          </a:xfrm>
          <a:prstGeom prst="ellipse">
            <a:avLst/>
          </a:prstGeom>
          <a:solidFill>
            <a:srgbClr val="6AA84F">
              <a:alpha val="66980"/>
            </a:srgb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dirty="0" smtClean="0"/>
              <a:t>Patients </a:t>
            </a:r>
            <a:r>
              <a:rPr lang="en" dirty="0"/>
              <a:t>will decrease their use of Emergency Health Services.   </a:t>
            </a:r>
            <a:r>
              <a:rPr lang="en" b="1" dirty="0"/>
              <a:t>+50/5</a:t>
            </a:r>
          </a:p>
        </p:txBody>
      </p:sp>
      <p:cxnSp>
        <p:nvCxnSpPr>
          <p:cNvPr id="101" name="Shape 101"/>
          <p:cNvCxnSpPr>
            <a:stCxn id="98" idx="6"/>
            <a:endCxn id="99" idx="2"/>
          </p:cNvCxnSpPr>
          <p:nvPr/>
        </p:nvCxnSpPr>
        <p:spPr>
          <a:xfrm rot="10800000" flipH="1">
            <a:off x="4931487" y="1844150"/>
            <a:ext cx="1498500" cy="1023900"/>
          </a:xfrm>
          <a:prstGeom prst="straightConnector1">
            <a:avLst/>
          </a:prstGeom>
          <a:noFill/>
          <a:ln w="28575" cap="flat" cmpd="sng">
            <a:solidFill>
              <a:srgbClr val="BF9000"/>
            </a:solidFill>
            <a:prstDash val="solid"/>
            <a:round/>
            <a:headEnd type="none" w="lg" len="lg"/>
            <a:tailEnd type="triangle" w="lg" len="lg"/>
          </a:ln>
        </p:spPr>
      </p:cxnSp>
      <p:cxnSp>
        <p:nvCxnSpPr>
          <p:cNvPr id="102" name="Shape 102"/>
          <p:cNvCxnSpPr>
            <a:stCxn id="98" idx="6"/>
            <a:endCxn id="100" idx="2"/>
          </p:cNvCxnSpPr>
          <p:nvPr/>
        </p:nvCxnSpPr>
        <p:spPr>
          <a:xfrm>
            <a:off x="4931486" y="2868050"/>
            <a:ext cx="1476725" cy="1113500"/>
          </a:xfrm>
          <a:prstGeom prst="straightConnector1">
            <a:avLst/>
          </a:prstGeom>
          <a:noFill/>
          <a:ln w="28575" cap="flat" cmpd="sng">
            <a:solidFill>
              <a:srgbClr val="BF9000"/>
            </a:solidFill>
            <a:prstDash val="solid"/>
            <a:round/>
            <a:headEnd type="none" w="lg" len="lg"/>
            <a:tailEnd type="triangle" w="lg" len="lg"/>
          </a:ln>
        </p:spPr>
      </p:cxnSp>
      <p:cxnSp>
        <p:nvCxnSpPr>
          <p:cNvPr id="103" name="Shape 103"/>
          <p:cNvCxnSpPr>
            <a:stCxn id="104" idx="3"/>
            <a:endCxn id="98" idx="2"/>
          </p:cNvCxnSpPr>
          <p:nvPr/>
        </p:nvCxnSpPr>
        <p:spPr>
          <a:xfrm>
            <a:off x="2104886" y="2821522"/>
            <a:ext cx="928201" cy="46528"/>
          </a:xfrm>
          <a:prstGeom prst="straightConnector1">
            <a:avLst/>
          </a:prstGeom>
          <a:noFill/>
          <a:ln w="28575" cap="flat" cmpd="sng">
            <a:solidFill>
              <a:srgbClr val="BF9000"/>
            </a:solidFill>
            <a:prstDash val="solid"/>
            <a:round/>
            <a:headEnd type="none" w="lg" len="lg"/>
            <a:tailEnd type="triangle" w="lg" len="lg"/>
          </a:ln>
        </p:spPr>
      </p:cxnSp>
      <p:sp>
        <p:nvSpPr>
          <p:cNvPr id="104" name="Shape 104"/>
          <p:cNvSpPr txBox="1"/>
          <p:nvPr/>
        </p:nvSpPr>
        <p:spPr>
          <a:xfrm>
            <a:off x="206487" y="1888222"/>
            <a:ext cx="1898399" cy="1866600"/>
          </a:xfrm>
          <a:prstGeom prst="rect">
            <a:avLst/>
          </a:prstGeom>
          <a:noFill/>
          <a:ln>
            <a:noFill/>
          </a:ln>
        </p:spPr>
        <p:txBody>
          <a:bodyPr lIns="91425" tIns="91425" rIns="91425" bIns="91425" anchor="t" anchorCtr="0">
            <a:noAutofit/>
          </a:bodyPr>
          <a:lstStyle/>
          <a:p>
            <a:pPr lvl="0" algn="ctr" rtl="0">
              <a:spcBef>
                <a:spcPts val="0"/>
              </a:spcBef>
              <a:buNone/>
            </a:pPr>
            <a:endParaRPr dirty="0"/>
          </a:p>
          <a:p>
            <a:pPr lvl="0" algn="ctr" rtl="0">
              <a:spcBef>
                <a:spcPts val="0"/>
              </a:spcBef>
              <a:buNone/>
            </a:pPr>
            <a:endParaRPr dirty="0"/>
          </a:p>
          <a:p>
            <a:pPr lvl="0" algn="ctr" rtl="0">
              <a:spcBef>
                <a:spcPts val="0"/>
              </a:spcBef>
              <a:buNone/>
            </a:pPr>
            <a:r>
              <a:rPr lang="en" dirty="0"/>
              <a:t>Patients will be able to understand their treatment plan and required actions.</a:t>
            </a:r>
          </a:p>
          <a:p>
            <a:pPr lvl="0" algn="ctr" rtl="0">
              <a:spcBef>
                <a:spcPts val="0"/>
              </a:spcBef>
              <a:buNone/>
            </a:pPr>
            <a:endParaRPr dirty="0"/>
          </a:p>
          <a:p>
            <a:pPr lvl="0" algn="ctr" rtl="0">
              <a:spcBef>
                <a:spcPts val="0"/>
              </a:spcBef>
              <a:buNone/>
            </a:pPr>
            <a:r>
              <a:rPr lang="en" dirty="0"/>
              <a:t>+5/6</a:t>
            </a:r>
          </a:p>
        </p:txBody>
      </p:sp>
    </p:spTree>
  </p:cSld>
  <p:clrMapOvr>
    <a:masterClrMapping/>
  </p:clrMapOvr>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813</Words>
  <Application>Microsoft Macintosh PowerPoint</Application>
  <PresentationFormat>On-screen Show (16:9)</PresentationFormat>
  <Paragraphs>167</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Ubuntu</vt:lpstr>
      <vt:lpstr>Corsiva</vt:lpstr>
      <vt:lpstr>Raleway</vt:lpstr>
      <vt:lpstr>Amatic SC</vt:lpstr>
      <vt:lpstr>simple-light</vt:lpstr>
      <vt:lpstr>PowerPoint Presentation</vt:lpstr>
      <vt:lpstr>Contents</vt:lpstr>
      <vt:lpstr>PowerPoint Presentation</vt:lpstr>
      <vt:lpstr>Aim</vt:lpstr>
      <vt:lpstr>PowerPoint Presentation</vt:lpstr>
      <vt:lpstr>PowerPoint Presentation</vt:lpstr>
      <vt:lpstr>PowerPoint Presentation</vt:lpstr>
      <vt:lpstr>PowerPoint Presentation</vt:lpstr>
      <vt:lpstr>Positive Implications</vt:lpstr>
      <vt:lpstr>Negative Implications </vt:lpstr>
      <vt:lpstr>PowerPoint Presentation</vt:lpstr>
      <vt:lpstr>PowerPoint Presentation</vt:lpstr>
      <vt:lpstr>PowerPoint Presentation</vt:lpstr>
      <vt:lpstr>Supporting Research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Kyle King</cp:lastModifiedBy>
  <cp:revision>10</cp:revision>
  <dcterms:modified xsi:type="dcterms:W3CDTF">2017-12-02T15:29:30Z</dcterms:modified>
</cp:coreProperties>
</file>